
<file path=[Content_Types].xml><?xml version="1.0" encoding="utf-8"?>
<Types xmlns="http://schemas.openxmlformats.org/package/2006/content-types">
  <Default Extension="bin" ContentType="application/vnd.openxmlformats-officedocument.oleObject"/>
  <Default Extension="emf" ContentType="image/x-emf"/>
  <Default Extension="jpg" ContentType="image/jpeg"/>
  <Default Extension="png" ContentType="image/png"/>
  <Default Extension="pptx" ContentType="application/vnd.openxmlformats-officedocument.presentationml.presentation"/>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1.xml" ContentType="application/vnd.openxmlformats-officedocument.themeOverr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theme/themeOverride2.xml" ContentType="application/vnd.openxmlformats-officedocument.themeOverr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theme/themeOverride3.xml" ContentType="application/vnd.openxmlformats-officedocument.themeOverrid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theme/themeOverride4.xml" ContentType="application/vnd.openxmlformats-officedocument.themeOverrid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theme/themeOverride5.xml" ContentType="application/vnd.openxmlformats-officedocument.themeOverrid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theme/themeOverride6.xml" ContentType="application/vnd.openxmlformats-officedocument.themeOverride+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theme/themeOverride7.xml" ContentType="application/vnd.openxmlformats-officedocument.themeOverride+xml"/>
  <Override PartName="/ppt/charts/chart14.xml" ContentType="application/vnd.openxmlformats-officedocument.drawingml.chart+xml"/>
  <Override PartName="/ppt/charts/style14.xml" ContentType="application/vnd.ms-office.chartstyle+xml"/>
  <Override PartName="/ppt/charts/colors14.xml" ContentType="application/vnd.ms-office.chartcolorstyl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4"/>
  </p:sldMasterIdLst>
  <p:notesMasterIdLst>
    <p:notesMasterId r:id="rId53"/>
  </p:notesMasterIdLst>
  <p:handoutMasterIdLst>
    <p:handoutMasterId r:id="rId54"/>
  </p:handoutMasterIdLst>
  <p:sldIdLst>
    <p:sldId id="256" r:id="rId5"/>
    <p:sldId id="412" r:id="rId6"/>
    <p:sldId id="445" r:id="rId7"/>
    <p:sldId id="420" r:id="rId8"/>
    <p:sldId id="421" r:id="rId9"/>
    <p:sldId id="422" r:id="rId10"/>
    <p:sldId id="426" r:id="rId11"/>
    <p:sldId id="423" r:id="rId12"/>
    <p:sldId id="460" r:id="rId13"/>
    <p:sldId id="451" r:id="rId14"/>
    <p:sldId id="265" r:id="rId15"/>
    <p:sldId id="452" r:id="rId16"/>
    <p:sldId id="442" r:id="rId17"/>
    <p:sldId id="453" r:id="rId18"/>
    <p:sldId id="454" r:id="rId19"/>
    <p:sldId id="455" r:id="rId20"/>
    <p:sldId id="461" r:id="rId21"/>
    <p:sldId id="462" r:id="rId22"/>
    <p:sldId id="463" r:id="rId23"/>
    <p:sldId id="457" r:id="rId24"/>
    <p:sldId id="456" r:id="rId25"/>
    <p:sldId id="458" r:id="rId26"/>
    <p:sldId id="439" r:id="rId27"/>
    <p:sldId id="312" r:id="rId28"/>
    <p:sldId id="316" r:id="rId29"/>
    <p:sldId id="314" r:id="rId30"/>
    <p:sldId id="317" r:id="rId31"/>
    <p:sldId id="315" r:id="rId32"/>
    <p:sldId id="318" r:id="rId33"/>
    <p:sldId id="464" r:id="rId34"/>
    <p:sldId id="465" r:id="rId35"/>
    <p:sldId id="466" r:id="rId36"/>
    <p:sldId id="323" r:id="rId37"/>
    <p:sldId id="474" r:id="rId38"/>
    <p:sldId id="324" r:id="rId39"/>
    <p:sldId id="320" r:id="rId40"/>
    <p:sldId id="325" r:id="rId41"/>
    <p:sldId id="326" r:id="rId42"/>
    <p:sldId id="327" r:id="rId43"/>
    <p:sldId id="328" r:id="rId44"/>
    <p:sldId id="329" r:id="rId45"/>
    <p:sldId id="467" r:id="rId46"/>
    <p:sldId id="263" r:id="rId47"/>
    <p:sldId id="258" r:id="rId48"/>
    <p:sldId id="262" r:id="rId49"/>
    <p:sldId id="716" r:id="rId50"/>
    <p:sldId id="471" r:id="rId51"/>
    <p:sldId id="473" r:id="rId52"/>
  </p:sldIdLst>
  <p:sldSz cx="12192000" cy="6858000"/>
  <p:notesSz cx="6797675" cy="9926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B16E800D-F360-7281-D262-4405E48FB297}" name="Mike Smith" initials="MS" userId="923159892f2ce7bc" providerId="Windows Live"/>
  <p188:author id="{5209B16D-F094-0D97-E394-60B72A249E9D}" name="James Farr" initials="JF" userId="S::James.Farr@think.uk.com::86cc21fb-0389-4971-bfde-94fc34d95eda" providerId="AD"/>
  <p188:author id="{65517571-60CB-4526-55FD-8C8DD8FA4D05}" name="McGarry, Paul" initials="PM" userId="S::Paul.McGarry@greatermanchester-ca.gov.uk::a0a23031-6d4b-47d5-b39d-094c307c5fd7"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CD4FE"/>
    <a:srgbClr val="01A1D9"/>
    <a:srgbClr val="2EC8F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FB54EB9-442C-41DD-8D6A-C935C6D8950E}" v="1" dt="2024-07-24T13:34:00.92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4" d="100"/>
          <a:sy n="104" d="100"/>
        </p:scale>
        <p:origin x="284" y="80"/>
      </p:cViewPr>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presProps" Target="pres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notesMaster" Target="notesMasters/notesMaster1.xml"/><Relationship Id="rId58" Type="http://schemas.openxmlformats.org/officeDocument/2006/relationships/tableStyles" Target="tableStyles.xml"/><Relationship Id="rId5" Type="http://schemas.openxmlformats.org/officeDocument/2006/relationships/slide" Target="slides/slide1.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viewProps" Target="viewProp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microsoft.com/office/2015/10/relationships/revisionInfo" Target="revisionInfo.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theme" Target="theme/theme1.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microsoft.com/office/2018/10/relationships/authors" Target="author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11.xml"/><Relationship Id="rId1" Type="http://schemas.microsoft.com/office/2011/relationships/chartStyle" Target="style11.xml"/></Relationships>
</file>

<file path=ppt/charts/_rels/chart12.xml.rels><?xml version="1.0" encoding="UTF-8" standalone="yes"?>
<Relationships xmlns="http://schemas.openxmlformats.org/package/2006/relationships"><Relationship Id="rId3" Type="http://schemas.openxmlformats.org/officeDocument/2006/relationships/themeOverride" Target="../theme/themeOverride6.xml"/><Relationship Id="rId2" Type="http://schemas.microsoft.com/office/2011/relationships/chartColorStyle" Target="colors12.xml"/><Relationship Id="rId1" Type="http://schemas.microsoft.com/office/2011/relationships/chartStyle" Target="style12.xml"/><Relationship Id="rId4" Type="http://schemas.openxmlformats.org/officeDocument/2006/relationships/package" Target="../embeddings/Microsoft_Excel_Worksheet8.xlsx"/></Relationships>
</file>

<file path=ppt/charts/_rels/chart13.xml.rels><?xml version="1.0" encoding="UTF-8" standalone="yes"?>
<Relationships xmlns="http://schemas.openxmlformats.org/package/2006/relationships"><Relationship Id="rId3" Type="http://schemas.openxmlformats.org/officeDocument/2006/relationships/themeOverride" Target="../theme/themeOverride7.xml"/><Relationship Id="rId2" Type="http://schemas.microsoft.com/office/2011/relationships/chartColorStyle" Target="colors13.xml"/><Relationship Id="rId1" Type="http://schemas.microsoft.com/office/2011/relationships/chartStyle" Target="style13.xml"/><Relationship Id="rId4" Type="http://schemas.openxmlformats.org/officeDocument/2006/relationships/package" Target="../embeddings/Microsoft_Excel_Worksheet9.xlsx"/></Relationships>
</file>

<file path=ppt/charts/_rels/chart14.xml.rels><?xml version="1.0" encoding="UTF-8" standalone="yes"?>
<Relationships xmlns="http://schemas.openxmlformats.org/package/2006/relationships"><Relationship Id="rId3" Type="http://schemas.openxmlformats.org/officeDocument/2006/relationships/oleObject" Target="Book2" TargetMode="External"/><Relationship Id="rId2" Type="http://schemas.microsoft.com/office/2011/relationships/chartColorStyle" Target="colors14.xml"/><Relationship Id="rId1" Type="http://schemas.microsoft.com/office/2011/relationships/chartStyle" Target="style14.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package" Target="../embeddings/Microsoft_Excel_Worksheet2.xlsx"/></Relationships>
</file>

<file path=ppt/charts/_rels/chart4.xml.rels><?xml version="1.0" encoding="UTF-8" standalone="yes"?>
<Relationships xmlns="http://schemas.openxmlformats.org/package/2006/relationships"><Relationship Id="rId3" Type="http://schemas.openxmlformats.org/officeDocument/2006/relationships/oleObject" Target="../embeddings/oleObject1.bin"/><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6.xml"/><Relationship Id="rId1" Type="http://schemas.microsoft.com/office/2011/relationships/chartStyle" Target="style6.xml"/><Relationship Id="rId4" Type="http://schemas.openxmlformats.org/officeDocument/2006/relationships/package" Target="../embeddings/Microsoft_Excel_Worksheet4.xlsx"/></Relationships>
</file>

<file path=ppt/charts/_rels/chart7.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7.xml"/><Relationship Id="rId1" Type="http://schemas.microsoft.com/office/2011/relationships/chartStyle" Target="style7.xml"/><Relationship Id="rId4" Type="http://schemas.openxmlformats.org/officeDocument/2006/relationships/package" Target="../embeddings/Microsoft_Excel_Worksheet5.xlsx"/></Relationships>
</file>

<file path=ppt/charts/_rels/chart8.xml.rels><?xml version="1.0" encoding="UTF-8" standalone="yes"?>
<Relationships xmlns="http://schemas.openxmlformats.org/package/2006/relationships"><Relationship Id="rId3" Type="http://schemas.openxmlformats.org/officeDocument/2006/relationships/themeOverride" Target="../theme/themeOverride4.xml"/><Relationship Id="rId2" Type="http://schemas.microsoft.com/office/2011/relationships/chartColorStyle" Target="colors8.xml"/><Relationship Id="rId1" Type="http://schemas.microsoft.com/office/2011/relationships/chartStyle" Target="style8.xml"/><Relationship Id="rId4" Type="http://schemas.openxmlformats.org/officeDocument/2006/relationships/package" Target="../embeddings/Microsoft_Excel_Worksheet6.xlsx"/></Relationships>
</file>

<file path=ppt/charts/_rels/chart9.xml.rels><?xml version="1.0" encoding="UTF-8" standalone="yes"?>
<Relationships xmlns="http://schemas.openxmlformats.org/package/2006/relationships"><Relationship Id="rId3" Type="http://schemas.openxmlformats.org/officeDocument/2006/relationships/themeOverride" Target="../theme/themeOverride5.xml"/><Relationship Id="rId2" Type="http://schemas.microsoft.com/office/2011/relationships/chartColorStyle" Target="colors9.xml"/><Relationship Id="rId1" Type="http://schemas.microsoft.com/office/2011/relationships/chartStyle" Target="style9.xml"/><Relationship Id="rId4" Type="http://schemas.openxmlformats.org/officeDocument/2006/relationships/package" Target="../embeddings/Microsoft_Excel_Worksheet7.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spc="0" baseline="0">
                <a:solidFill>
                  <a:schemeClr val="tx1"/>
                </a:solidFill>
                <a:latin typeface="+mn-lt"/>
                <a:ea typeface="+mn-ea"/>
                <a:cs typeface="+mn-cs"/>
              </a:defRPr>
            </a:pPr>
            <a:r>
              <a:rPr lang="en-GB" sz="1600" b="1" dirty="0">
                <a:solidFill>
                  <a:schemeClr val="tx1"/>
                </a:solidFill>
              </a:rPr>
              <a:t>Population age structure</a:t>
            </a:r>
            <a:r>
              <a:rPr lang="en-GB" sz="1600" b="1" baseline="0" dirty="0">
                <a:solidFill>
                  <a:schemeClr val="tx1"/>
                </a:solidFill>
              </a:rPr>
              <a:t> - Cumberland, Cumbria and England</a:t>
            </a:r>
            <a:endParaRPr lang="en-GB" sz="1600" b="1" dirty="0">
              <a:solidFill>
                <a:schemeClr val="tx1"/>
              </a:solidFill>
            </a:endParaRPr>
          </a:p>
        </c:rich>
      </c:tx>
      <c:layout>
        <c:manualLayout>
          <c:xMode val="edge"/>
          <c:yMode val="edge"/>
          <c:x val="0.12294598514619708"/>
          <c:y val="0"/>
        </c:manualLayout>
      </c:layout>
      <c:overlay val="0"/>
      <c:spPr>
        <a:noFill/>
        <a:ln>
          <a:noFill/>
        </a:ln>
        <a:effectLst/>
      </c:spPr>
      <c:txPr>
        <a:bodyPr rot="0" spcFirstLastPara="1" vertOverflow="ellipsis" vert="horz" wrap="square" anchor="ctr" anchorCtr="1"/>
        <a:lstStyle/>
        <a:p>
          <a:pPr>
            <a:defRPr sz="1600" b="1" i="0" u="none" strike="noStrike" kern="1200" spc="0" baseline="0">
              <a:solidFill>
                <a:schemeClr val="tx1"/>
              </a:solidFill>
              <a:latin typeface="+mn-lt"/>
              <a:ea typeface="+mn-ea"/>
              <a:cs typeface="+mn-cs"/>
            </a:defRPr>
          </a:pPr>
          <a:endParaRPr lang="en-GB"/>
        </a:p>
      </c:txPr>
    </c:title>
    <c:autoTitleDeleted val="0"/>
    <c:plotArea>
      <c:layout>
        <c:manualLayout>
          <c:layoutTarget val="inner"/>
          <c:xMode val="edge"/>
          <c:yMode val="edge"/>
          <c:x val="0.18975122755287671"/>
          <c:y val="0.18426998447398632"/>
          <c:w val="0.59615838343213146"/>
          <c:h val="0.71316155142875659"/>
        </c:manualLayout>
      </c:layout>
      <c:radarChart>
        <c:radarStyle val="marker"/>
        <c:varyColors val="0"/>
        <c:ser>
          <c:idx val="0"/>
          <c:order val="0"/>
          <c:tx>
            <c:strRef>
              <c:f>Sheet1!$DL$5</c:f>
              <c:strCache>
                <c:ptCount val="1"/>
                <c:pt idx="0">
                  <c:v>ENGLAND</c:v>
                </c:pt>
              </c:strCache>
            </c:strRef>
          </c:tx>
          <c:spPr>
            <a:ln w="28575" cap="rnd">
              <a:solidFill>
                <a:schemeClr val="accent2"/>
              </a:solidFill>
              <a:round/>
            </a:ln>
            <a:effectLst/>
          </c:spPr>
          <c:marker>
            <c:symbol val="none"/>
          </c:marker>
          <c:cat>
            <c:strRef>
              <c:f>Sheet1!$DM$4:$EE$4</c:f>
              <c:strCache>
                <c:ptCount val="19"/>
                <c:pt idx="0">
                  <c:v>0 to 4</c:v>
                </c:pt>
                <c:pt idx="1">
                  <c:v>5 to 9</c:v>
                </c:pt>
                <c:pt idx="2">
                  <c:v>10 to 14</c:v>
                </c:pt>
                <c:pt idx="3">
                  <c:v>15 to 19</c:v>
                </c:pt>
                <c:pt idx="4">
                  <c:v>20 to 24</c:v>
                </c:pt>
                <c:pt idx="5">
                  <c:v>25 to 29</c:v>
                </c:pt>
                <c:pt idx="6">
                  <c:v>30 to 34</c:v>
                </c:pt>
                <c:pt idx="7">
                  <c:v>35 to 39</c:v>
                </c:pt>
                <c:pt idx="8">
                  <c:v>40 to 44</c:v>
                </c:pt>
                <c:pt idx="9">
                  <c:v>45 to 49</c:v>
                </c:pt>
                <c:pt idx="10">
                  <c:v>50 to 54</c:v>
                </c:pt>
                <c:pt idx="11">
                  <c:v>55 to 59</c:v>
                </c:pt>
                <c:pt idx="12">
                  <c:v>60 to 64</c:v>
                </c:pt>
                <c:pt idx="13">
                  <c:v>65 to 69</c:v>
                </c:pt>
                <c:pt idx="14">
                  <c:v>70 to 74</c:v>
                </c:pt>
                <c:pt idx="15">
                  <c:v>75 to 79</c:v>
                </c:pt>
                <c:pt idx="16">
                  <c:v>80 to 84</c:v>
                </c:pt>
                <c:pt idx="17">
                  <c:v>85 to 89</c:v>
                </c:pt>
                <c:pt idx="18">
                  <c:v>90 and over</c:v>
                </c:pt>
              </c:strCache>
            </c:strRef>
          </c:cat>
          <c:val>
            <c:numRef>
              <c:f>Sheet1!$DM$5:$EE$5</c:f>
              <c:numCache>
                <c:formatCode>0.0%</c:formatCode>
                <c:ptCount val="19"/>
                <c:pt idx="0">
                  <c:v>5.4092867112789725E-2</c:v>
                </c:pt>
                <c:pt idx="1">
                  <c:v>5.9081598358749959E-2</c:v>
                </c:pt>
                <c:pt idx="2">
                  <c:v>6.0491450652366219E-2</c:v>
                </c:pt>
                <c:pt idx="3">
                  <c:v>5.6990804458273168E-2</c:v>
                </c:pt>
                <c:pt idx="4">
                  <c:v>6.0269346029857319E-2</c:v>
                </c:pt>
                <c:pt idx="5">
                  <c:v>6.5354475316167449E-2</c:v>
                </c:pt>
                <c:pt idx="6">
                  <c:v>6.9872943314644678E-2</c:v>
                </c:pt>
                <c:pt idx="7">
                  <c:v>6.7264748409339478E-2</c:v>
                </c:pt>
                <c:pt idx="8">
                  <c:v>6.3589948984918904E-2</c:v>
                </c:pt>
                <c:pt idx="9">
                  <c:v>6.3177294621366092E-2</c:v>
                </c:pt>
                <c:pt idx="10">
                  <c:v>6.9058441780686528E-2</c:v>
                </c:pt>
                <c:pt idx="11">
                  <c:v>6.756692531233717E-2</c:v>
                </c:pt>
                <c:pt idx="12">
                  <c:v>5.8031461101206286E-2</c:v>
                </c:pt>
                <c:pt idx="13">
                  <c:v>4.9112608281751978E-2</c:v>
                </c:pt>
                <c:pt idx="14">
                  <c:v>4.9350879474697538E-2</c:v>
                </c:pt>
                <c:pt idx="15">
                  <c:v>3.6877220681415988E-2</c:v>
                </c:pt>
                <c:pt idx="16">
                  <c:v>2.5164115894924295E-2</c:v>
                </c:pt>
                <c:pt idx="17">
                  <c:v>1.5642112034014746E-2</c:v>
                </c:pt>
                <c:pt idx="18">
                  <c:v>9.0107581804924723E-3</c:v>
                </c:pt>
              </c:numCache>
            </c:numRef>
          </c:val>
          <c:extLst>
            <c:ext xmlns:c16="http://schemas.microsoft.com/office/drawing/2014/chart" uri="{C3380CC4-5D6E-409C-BE32-E72D297353CC}">
              <c16:uniqueId val="{00000000-ED72-4D48-8930-2CF764AD1813}"/>
            </c:ext>
          </c:extLst>
        </c:ser>
        <c:ser>
          <c:idx val="1"/>
          <c:order val="1"/>
          <c:tx>
            <c:strRef>
              <c:f>Sheet1!$DL$6</c:f>
              <c:strCache>
                <c:ptCount val="1"/>
                <c:pt idx="0">
                  <c:v>Allerdale</c:v>
                </c:pt>
              </c:strCache>
            </c:strRef>
          </c:tx>
          <c:spPr>
            <a:ln w="28575" cap="rnd">
              <a:solidFill>
                <a:schemeClr val="accent4"/>
              </a:solidFill>
              <a:round/>
            </a:ln>
            <a:effectLst/>
          </c:spPr>
          <c:marker>
            <c:symbol val="circle"/>
            <c:size val="5"/>
            <c:spPr>
              <a:solidFill>
                <a:schemeClr val="accent4"/>
              </a:solidFill>
              <a:ln w="9525">
                <a:solidFill>
                  <a:schemeClr val="accent4"/>
                </a:solidFill>
              </a:ln>
              <a:effectLst/>
            </c:spPr>
          </c:marker>
          <c:cat>
            <c:strRef>
              <c:f>Sheet1!$DM$4:$EE$4</c:f>
              <c:strCache>
                <c:ptCount val="19"/>
                <c:pt idx="0">
                  <c:v>0 to 4</c:v>
                </c:pt>
                <c:pt idx="1">
                  <c:v>5 to 9</c:v>
                </c:pt>
                <c:pt idx="2">
                  <c:v>10 to 14</c:v>
                </c:pt>
                <c:pt idx="3">
                  <c:v>15 to 19</c:v>
                </c:pt>
                <c:pt idx="4">
                  <c:v>20 to 24</c:v>
                </c:pt>
                <c:pt idx="5">
                  <c:v>25 to 29</c:v>
                </c:pt>
                <c:pt idx="6">
                  <c:v>30 to 34</c:v>
                </c:pt>
                <c:pt idx="7">
                  <c:v>35 to 39</c:v>
                </c:pt>
                <c:pt idx="8">
                  <c:v>40 to 44</c:v>
                </c:pt>
                <c:pt idx="9">
                  <c:v>45 to 49</c:v>
                </c:pt>
                <c:pt idx="10">
                  <c:v>50 to 54</c:v>
                </c:pt>
                <c:pt idx="11">
                  <c:v>55 to 59</c:v>
                </c:pt>
                <c:pt idx="12">
                  <c:v>60 to 64</c:v>
                </c:pt>
                <c:pt idx="13">
                  <c:v>65 to 69</c:v>
                </c:pt>
                <c:pt idx="14">
                  <c:v>70 to 74</c:v>
                </c:pt>
                <c:pt idx="15">
                  <c:v>75 to 79</c:v>
                </c:pt>
                <c:pt idx="16">
                  <c:v>80 to 84</c:v>
                </c:pt>
                <c:pt idx="17">
                  <c:v>85 to 89</c:v>
                </c:pt>
                <c:pt idx="18">
                  <c:v>90 and over</c:v>
                </c:pt>
              </c:strCache>
            </c:strRef>
          </c:cat>
          <c:val>
            <c:numRef>
              <c:f>Sheet1!$DM$6:$EE$6</c:f>
            </c:numRef>
          </c:val>
          <c:extLst>
            <c:ext xmlns:c16="http://schemas.microsoft.com/office/drawing/2014/chart" uri="{C3380CC4-5D6E-409C-BE32-E72D297353CC}">
              <c16:uniqueId val="{00000001-ED72-4D48-8930-2CF764AD1813}"/>
            </c:ext>
          </c:extLst>
        </c:ser>
        <c:ser>
          <c:idx val="2"/>
          <c:order val="2"/>
          <c:tx>
            <c:strRef>
              <c:f>Sheet1!$DL$7</c:f>
              <c:strCache>
                <c:ptCount val="1"/>
                <c:pt idx="0">
                  <c:v>Barrow-in-Furness</c:v>
                </c:pt>
              </c:strCache>
            </c:strRef>
          </c:tx>
          <c:spPr>
            <a:ln w="28575" cap="rnd">
              <a:solidFill>
                <a:schemeClr val="accent6"/>
              </a:solidFill>
              <a:round/>
            </a:ln>
            <a:effectLst/>
          </c:spPr>
          <c:marker>
            <c:symbol val="circle"/>
            <c:size val="5"/>
            <c:spPr>
              <a:solidFill>
                <a:schemeClr val="accent6"/>
              </a:solidFill>
              <a:ln w="9525">
                <a:solidFill>
                  <a:schemeClr val="accent6"/>
                </a:solidFill>
              </a:ln>
              <a:effectLst/>
            </c:spPr>
          </c:marker>
          <c:cat>
            <c:strRef>
              <c:f>Sheet1!$DM$4:$EE$4</c:f>
              <c:strCache>
                <c:ptCount val="19"/>
                <c:pt idx="0">
                  <c:v>0 to 4</c:v>
                </c:pt>
                <c:pt idx="1">
                  <c:v>5 to 9</c:v>
                </c:pt>
                <c:pt idx="2">
                  <c:v>10 to 14</c:v>
                </c:pt>
                <c:pt idx="3">
                  <c:v>15 to 19</c:v>
                </c:pt>
                <c:pt idx="4">
                  <c:v>20 to 24</c:v>
                </c:pt>
                <c:pt idx="5">
                  <c:v>25 to 29</c:v>
                </c:pt>
                <c:pt idx="6">
                  <c:v>30 to 34</c:v>
                </c:pt>
                <c:pt idx="7">
                  <c:v>35 to 39</c:v>
                </c:pt>
                <c:pt idx="8">
                  <c:v>40 to 44</c:v>
                </c:pt>
                <c:pt idx="9">
                  <c:v>45 to 49</c:v>
                </c:pt>
                <c:pt idx="10">
                  <c:v>50 to 54</c:v>
                </c:pt>
                <c:pt idx="11">
                  <c:v>55 to 59</c:v>
                </c:pt>
                <c:pt idx="12">
                  <c:v>60 to 64</c:v>
                </c:pt>
                <c:pt idx="13">
                  <c:v>65 to 69</c:v>
                </c:pt>
                <c:pt idx="14">
                  <c:v>70 to 74</c:v>
                </c:pt>
                <c:pt idx="15">
                  <c:v>75 to 79</c:v>
                </c:pt>
                <c:pt idx="16">
                  <c:v>80 to 84</c:v>
                </c:pt>
                <c:pt idx="17">
                  <c:v>85 to 89</c:v>
                </c:pt>
                <c:pt idx="18">
                  <c:v>90 and over</c:v>
                </c:pt>
              </c:strCache>
            </c:strRef>
          </c:cat>
          <c:val>
            <c:numRef>
              <c:f>Sheet1!$DM$7:$EE$7</c:f>
            </c:numRef>
          </c:val>
          <c:extLst>
            <c:ext xmlns:c16="http://schemas.microsoft.com/office/drawing/2014/chart" uri="{C3380CC4-5D6E-409C-BE32-E72D297353CC}">
              <c16:uniqueId val="{00000002-ED72-4D48-8930-2CF764AD1813}"/>
            </c:ext>
          </c:extLst>
        </c:ser>
        <c:ser>
          <c:idx val="3"/>
          <c:order val="3"/>
          <c:tx>
            <c:strRef>
              <c:f>Sheet1!$DL$8</c:f>
              <c:strCache>
                <c:ptCount val="1"/>
                <c:pt idx="0">
                  <c:v>Carlisle</c:v>
                </c:pt>
              </c:strCache>
            </c:strRef>
          </c:tx>
          <c:spPr>
            <a:ln w="28575" cap="rnd">
              <a:solidFill>
                <a:schemeClr val="accent2">
                  <a:lumMod val="60000"/>
                </a:schemeClr>
              </a:solidFill>
              <a:round/>
            </a:ln>
            <a:effectLst/>
          </c:spPr>
          <c:marker>
            <c:symbol val="circle"/>
            <c:size val="5"/>
            <c:spPr>
              <a:solidFill>
                <a:schemeClr val="accent2">
                  <a:lumMod val="60000"/>
                </a:schemeClr>
              </a:solidFill>
              <a:ln w="9525">
                <a:solidFill>
                  <a:schemeClr val="accent2">
                    <a:lumMod val="60000"/>
                  </a:schemeClr>
                </a:solidFill>
              </a:ln>
              <a:effectLst/>
            </c:spPr>
          </c:marker>
          <c:cat>
            <c:strRef>
              <c:f>Sheet1!$DM$4:$EE$4</c:f>
              <c:strCache>
                <c:ptCount val="19"/>
                <c:pt idx="0">
                  <c:v>0 to 4</c:v>
                </c:pt>
                <c:pt idx="1">
                  <c:v>5 to 9</c:v>
                </c:pt>
                <c:pt idx="2">
                  <c:v>10 to 14</c:v>
                </c:pt>
                <c:pt idx="3">
                  <c:v>15 to 19</c:v>
                </c:pt>
                <c:pt idx="4">
                  <c:v>20 to 24</c:v>
                </c:pt>
                <c:pt idx="5">
                  <c:v>25 to 29</c:v>
                </c:pt>
                <c:pt idx="6">
                  <c:v>30 to 34</c:v>
                </c:pt>
                <c:pt idx="7">
                  <c:v>35 to 39</c:v>
                </c:pt>
                <c:pt idx="8">
                  <c:v>40 to 44</c:v>
                </c:pt>
                <c:pt idx="9">
                  <c:v>45 to 49</c:v>
                </c:pt>
                <c:pt idx="10">
                  <c:v>50 to 54</c:v>
                </c:pt>
                <c:pt idx="11">
                  <c:v>55 to 59</c:v>
                </c:pt>
                <c:pt idx="12">
                  <c:v>60 to 64</c:v>
                </c:pt>
                <c:pt idx="13">
                  <c:v>65 to 69</c:v>
                </c:pt>
                <c:pt idx="14">
                  <c:v>70 to 74</c:v>
                </c:pt>
                <c:pt idx="15">
                  <c:v>75 to 79</c:v>
                </c:pt>
                <c:pt idx="16">
                  <c:v>80 to 84</c:v>
                </c:pt>
                <c:pt idx="17">
                  <c:v>85 to 89</c:v>
                </c:pt>
                <c:pt idx="18">
                  <c:v>90 and over</c:v>
                </c:pt>
              </c:strCache>
            </c:strRef>
          </c:cat>
          <c:val>
            <c:numRef>
              <c:f>Sheet1!$DM$8:$EE$8</c:f>
            </c:numRef>
          </c:val>
          <c:extLst>
            <c:ext xmlns:c16="http://schemas.microsoft.com/office/drawing/2014/chart" uri="{C3380CC4-5D6E-409C-BE32-E72D297353CC}">
              <c16:uniqueId val="{00000003-ED72-4D48-8930-2CF764AD1813}"/>
            </c:ext>
          </c:extLst>
        </c:ser>
        <c:ser>
          <c:idx val="4"/>
          <c:order val="4"/>
          <c:tx>
            <c:strRef>
              <c:f>Sheet1!$DL$9</c:f>
              <c:strCache>
                <c:ptCount val="1"/>
                <c:pt idx="0">
                  <c:v>Copeland</c:v>
                </c:pt>
              </c:strCache>
            </c:strRef>
          </c:tx>
          <c:spPr>
            <a:ln w="28575" cap="rnd">
              <a:solidFill>
                <a:schemeClr val="accent4">
                  <a:lumMod val="60000"/>
                </a:schemeClr>
              </a:solidFill>
              <a:round/>
            </a:ln>
            <a:effectLst/>
          </c:spPr>
          <c:marker>
            <c:symbol val="circle"/>
            <c:size val="5"/>
            <c:spPr>
              <a:solidFill>
                <a:schemeClr val="accent4">
                  <a:lumMod val="60000"/>
                </a:schemeClr>
              </a:solidFill>
              <a:ln w="9525">
                <a:solidFill>
                  <a:schemeClr val="accent4">
                    <a:lumMod val="60000"/>
                  </a:schemeClr>
                </a:solidFill>
              </a:ln>
              <a:effectLst/>
            </c:spPr>
          </c:marker>
          <c:cat>
            <c:strRef>
              <c:f>Sheet1!$DM$4:$EE$4</c:f>
              <c:strCache>
                <c:ptCount val="19"/>
                <c:pt idx="0">
                  <c:v>0 to 4</c:v>
                </c:pt>
                <c:pt idx="1">
                  <c:v>5 to 9</c:v>
                </c:pt>
                <c:pt idx="2">
                  <c:v>10 to 14</c:v>
                </c:pt>
                <c:pt idx="3">
                  <c:v>15 to 19</c:v>
                </c:pt>
                <c:pt idx="4">
                  <c:v>20 to 24</c:v>
                </c:pt>
                <c:pt idx="5">
                  <c:v>25 to 29</c:v>
                </c:pt>
                <c:pt idx="6">
                  <c:v>30 to 34</c:v>
                </c:pt>
                <c:pt idx="7">
                  <c:v>35 to 39</c:v>
                </c:pt>
                <c:pt idx="8">
                  <c:v>40 to 44</c:v>
                </c:pt>
                <c:pt idx="9">
                  <c:v>45 to 49</c:v>
                </c:pt>
                <c:pt idx="10">
                  <c:v>50 to 54</c:v>
                </c:pt>
                <c:pt idx="11">
                  <c:v>55 to 59</c:v>
                </c:pt>
                <c:pt idx="12">
                  <c:v>60 to 64</c:v>
                </c:pt>
                <c:pt idx="13">
                  <c:v>65 to 69</c:v>
                </c:pt>
                <c:pt idx="14">
                  <c:v>70 to 74</c:v>
                </c:pt>
                <c:pt idx="15">
                  <c:v>75 to 79</c:v>
                </c:pt>
                <c:pt idx="16">
                  <c:v>80 to 84</c:v>
                </c:pt>
                <c:pt idx="17">
                  <c:v>85 to 89</c:v>
                </c:pt>
                <c:pt idx="18">
                  <c:v>90 and over</c:v>
                </c:pt>
              </c:strCache>
            </c:strRef>
          </c:cat>
          <c:val>
            <c:numRef>
              <c:f>Sheet1!$DM$9:$EE$9</c:f>
            </c:numRef>
          </c:val>
          <c:extLst>
            <c:ext xmlns:c16="http://schemas.microsoft.com/office/drawing/2014/chart" uri="{C3380CC4-5D6E-409C-BE32-E72D297353CC}">
              <c16:uniqueId val="{00000004-ED72-4D48-8930-2CF764AD1813}"/>
            </c:ext>
          </c:extLst>
        </c:ser>
        <c:ser>
          <c:idx val="5"/>
          <c:order val="5"/>
          <c:tx>
            <c:strRef>
              <c:f>Sheet1!$DL$10</c:f>
              <c:strCache>
                <c:ptCount val="1"/>
                <c:pt idx="0">
                  <c:v>Eden</c:v>
                </c:pt>
              </c:strCache>
            </c:strRef>
          </c:tx>
          <c:spPr>
            <a:ln w="28575" cap="rnd">
              <a:solidFill>
                <a:schemeClr val="accent6">
                  <a:lumMod val="60000"/>
                </a:schemeClr>
              </a:solidFill>
              <a:round/>
            </a:ln>
            <a:effectLst/>
          </c:spPr>
          <c:marker>
            <c:symbol val="circle"/>
            <c:size val="5"/>
            <c:spPr>
              <a:solidFill>
                <a:schemeClr val="accent6">
                  <a:lumMod val="60000"/>
                </a:schemeClr>
              </a:solidFill>
              <a:ln w="9525">
                <a:solidFill>
                  <a:schemeClr val="accent6">
                    <a:lumMod val="60000"/>
                  </a:schemeClr>
                </a:solidFill>
              </a:ln>
              <a:effectLst/>
            </c:spPr>
          </c:marker>
          <c:cat>
            <c:strRef>
              <c:f>Sheet1!$DM$4:$EE$4</c:f>
              <c:strCache>
                <c:ptCount val="19"/>
                <c:pt idx="0">
                  <c:v>0 to 4</c:v>
                </c:pt>
                <c:pt idx="1">
                  <c:v>5 to 9</c:v>
                </c:pt>
                <c:pt idx="2">
                  <c:v>10 to 14</c:v>
                </c:pt>
                <c:pt idx="3">
                  <c:v>15 to 19</c:v>
                </c:pt>
                <c:pt idx="4">
                  <c:v>20 to 24</c:v>
                </c:pt>
                <c:pt idx="5">
                  <c:v>25 to 29</c:v>
                </c:pt>
                <c:pt idx="6">
                  <c:v>30 to 34</c:v>
                </c:pt>
                <c:pt idx="7">
                  <c:v>35 to 39</c:v>
                </c:pt>
                <c:pt idx="8">
                  <c:v>40 to 44</c:v>
                </c:pt>
                <c:pt idx="9">
                  <c:v>45 to 49</c:v>
                </c:pt>
                <c:pt idx="10">
                  <c:v>50 to 54</c:v>
                </c:pt>
                <c:pt idx="11">
                  <c:v>55 to 59</c:v>
                </c:pt>
                <c:pt idx="12">
                  <c:v>60 to 64</c:v>
                </c:pt>
                <c:pt idx="13">
                  <c:v>65 to 69</c:v>
                </c:pt>
                <c:pt idx="14">
                  <c:v>70 to 74</c:v>
                </c:pt>
                <c:pt idx="15">
                  <c:v>75 to 79</c:v>
                </c:pt>
                <c:pt idx="16">
                  <c:v>80 to 84</c:v>
                </c:pt>
                <c:pt idx="17">
                  <c:v>85 to 89</c:v>
                </c:pt>
                <c:pt idx="18">
                  <c:v>90 and over</c:v>
                </c:pt>
              </c:strCache>
            </c:strRef>
          </c:cat>
          <c:val>
            <c:numRef>
              <c:f>Sheet1!$DM$10:$EE$10</c:f>
            </c:numRef>
          </c:val>
          <c:extLst>
            <c:ext xmlns:c16="http://schemas.microsoft.com/office/drawing/2014/chart" uri="{C3380CC4-5D6E-409C-BE32-E72D297353CC}">
              <c16:uniqueId val="{00000005-ED72-4D48-8930-2CF764AD1813}"/>
            </c:ext>
          </c:extLst>
        </c:ser>
        <c:ser>
          <c:idx val="6"/>
          <c:order val="6"/>
          <c:tx>
            <c:strRef>
              <c:f>Sheet1!$DL$11</c:f>
              <c:strCache>
                <c:ptCount val="1"/>
                <c:pt idx="0">
                  <c:v>South Lakeland</c:v>
                </c:pt>
              </c:strCache>
            </c:strRef>
          </c:tx>
          <c:spPr>
            <a:ln w="28575" cap="rnd">
              <a:solidFill>
                <a:schemeClr val="accent2">
                  <a:lumMod val="80000"/>
                  <a:lumOff val="20000"/>
                </a:schemeClr>
              </a:solidFill>
              <a:round/>
            </a:ln>
            <a:effectLst/>
          </c:spPr>
          <c:marker>
            <c:symbol val="circle"/>
            <c:size val="5"/>
            <c:spPr>
              <a:solidFill>
                <a:schemeClr val="accent2">
                  <a:lumMod val="80000"/>
                  <a:lumOff val="20000"/>
                </a:schemeClr>
              </a:solidFill>
              <a:ln w="9525">
                <a:solidFill>
                  <a:schemeClr val="accent2">
                    <a:lumMod val="80000"/>
                    <a:lumOff val="20000"/>
                  </a:schemeClr>
                </a:solidFill>
              </a:ln>
              <a:effectLst/>
            </c:spPr>
          </c:marker>
          <c:cat>
            <c:strRef>
              <c:f>Sheet1!$DM$4:$EE$4</c:f>
              <c:strCache>
                <c:ptCount val="19"/>
                <c:pt idx="0">
                  <c:v>0 to 4</c:v>
                </c:pt>
                <c:pt idx="1">
                  <c:v>5 to 9</c:v>
                </c:pt>
                <c:pt idx="2">
                  <c:v>10 to 14</c:v>
                </c:pt>
                <c:pt idx="3">
                  <c:v>15 to 19</c:v>
                </c:pt>
                <c:pt idx="4">
                  <c:v>20 to 24</c:v>
                </c:pt>
                <c:pt idx="5">
                  <c:v>25 to 29</c:v>
                </c:pt>
                <c:pt idx="6">
                  <c:v>30 to 34</c:v>
                </c:pt>
                <c:pt idx="7">
                  <c:v>35 to 39</c:v>
                </c:pt>
                <c:pt idx="8">
                  <c:v>40 to 44</c:v>
                </c:pt>
                <c:pt idx="9">
                  <c:v>45 to 49</c:v>
                </c:pt>
                <c:pt idx="10">
                  <c:v>50 to 54</c:v>
                </c:pt>
                <c:pt idx="11">
                  <c:v>55 to 59</c:v>
                </c:pt>
                <c:pt idx="12">
                  <c:v>60 to 64</c:v>
                </c:pt>
                <c:pt idx="13">
                  <c:v>65 to 69</c:v>
                </c:pt>
                <c:pt idx="14">
                  <c:v>70 to 74</c:v>
                </c:pt>
                <c:pt idx="15">
                  <c:v>75 to 79</c:v>
                </c:pt>
                <c:pt idx="16">
                  <c:v>80 to 84</c:v>
                </c:pt>
                <c:pt idx="17">
                  <c:v>85 to 89</c:v>
                </c:pt>
                <c:pt idx="18">
                  <c:v>90 and over</c:v>
                </c:pt>
              </c:strCache>
            </c:strRef>
          </c:cat>
          <c:val>
            <c:numRef>
              <c:f>Sheet1!$DM$11:$EE$11</c:f>
            </c:numRef>
          </c:val>
          <c:extLst>
            <c:ext xmlns:c16="http://schemas.microsoft.com/office/drawing/2014/chart" uri="{C3380CC4-5D6E-409C-BE32-E72D297353CC}">
              <c16:uniqueId val="{00000006-ED72-4D48-8930-2CF764AD1813}"/>
            </c:ext>
          </c:extLst>
        </c:ser>
        <c:ser>
          <c:idx val="7"/>
          <c:order val="7"/>
          <c:tx>
            <c:strRef>
              <c:f>Sheet1!$DL$12</c:f>
              <c:strCache>
                <c:ptCount val="1"/>
                <c:pt idx="0">
                  <c:v>Cumberland</c:v>
                </c:pt>
              </c:strCache>
            </c:strRef>
          </c:tx>
          <c:spPr>
            <a:ln w="28575" cap="rnd">
              <a:solidFill>
                <a:schemeClr val="accent4">
                  <a:lumMod val="80000"/>
                  <a:lumOff val="20000"/>
                </a:schemeClr>
              </a:solidFill>
              <a:round/>
            </a:ln>
            <a:effectLst/>
          </c:spPr>
          <c:marker>
            <c:symbol val="none"/>
          </c:marker>
          <c:cat>
            <c:strRef>
              <c:f>Sheet1!$DM$4:$EE$4</c:f>
              <c:strCache>
                <c:ptCount val="19"/>
                <c:pt idx="0">
                  <c:v>0 to 4</c:v>
                </c:pt>
                <c:pt idx="1">
                  <c:v>5 to 9</c:v>
                </c:pt>
                <c:pt idx="2">
                  <c:v>10 to 14</c:v>
                </c:pt>
                <c:pt idx="3">
                  <c:v>15 to 19</c:v>
                </c:pt>
                <c:pt idx="4">
                  <c:v>20 to 24</c:v>
                </c:pt>
                <c:pt idx="5">
                  <c:v>25 to 29</c:v>
                </c:pt>
                <c:pt idx="6">
                  <c:v>30 to 34</c:v>
                </c:pt>
                <c:pt idx="7">
                  <c:v>35 to 39</c:v>
                </c:pt>
                <c:pt idx="8">
                  <c:v>40 to 44</c:v>
                </c:pt>
                <c:pt idx="9">
                  <c:v>45 to 49</c:v>
                </c:pt>
                <c:pt idx="10">
                  <c:v>50 to 54</c:v>
                </c:pt>
                <c:pt idx="11">
                  <c:v>55 to 59</c:v>
                </c:pt>
                <c:pt idx="12">
                  <c:v>60 to 64</c:v>
                </c:pt>
                <c:pt idx="13">
                  <c:v>65 to 69</c:v>
                </c:pt>
                <c:pt idx="14">
                  <c:v>70 to 74</c:v>
                </c:pt>
                <c:pt idx="15">
                  <c:v>75 to 79</c:v>
                </c:pt>
                <c:pt idx="16">
                  <c:v>80 to 84</c:v>
                </c:pt>
                <c:pt idx="17">
                  <c:v>85 to 89</c:v>
                </c:pt>
                <c:pt idx="18">
                  <c:v>90 and over</c:v>
                </c:pt>
              </c:strCache>
            </c:strRef>
          </c:cat>
          <c:val>
            <c:numRef>
              <c:f>Sheet1!$DM$12:$EE$12</c:f>
              <c:numCache>
                <c:formatCode>0.0%</c:formatCode>
                <c:ptCount val="19"/>
                <c:pt idx="0">
                  <c:v>4.6699413837810198E-2</c:v>
                </c:pt>
                <c:pt idx="1">
                  <c:v>5.3189197085623502E-2</c:v>
                </c:pt>
                <c:pt idx="2">
                  <c:v>5.5340284498657855E-2</c:v>
                </c:pt>
                <c:pt idx="3">
                  <c:v>4.975622226685901E-2</c:v>
                </c:pt>
                <c:pt idx="4">
                  <c:v>4.8635027299454008E-2</c:v>
                </c:pt>
                <c:pt idx="5">
                  <c:v>5.7312418969011923E-2</c:v>
                </c:pt>
                <c:pt idx="6">
                  <c:v>5.8762303014809267E-2</c:v>
                </c:pt>
                <c:pt idx="7">
                  <c:v>5.7966145024925586E-2</c:v>
                </c:pt>
                <c:pt idx="8">
                  <c:v>5.3634753391888682E-2</c:v>
                </c:pt>
                <c:pt idx="9">
                  <c:v>5.9967496302247868E-2</c:v>
                </c:pt>
                <c:pt idx="10">
                  <c:v>7.4535726676770817E-2</c:v>
                </c:pt>
                <c:pt idx="11">
                  <c:v>7.8815988897613348E-2</c:v>
                </c:pt>
                <c:pt idx="12">
                  <c:v>7.2793674561291377E-2</c:v>
                </c:pt>
                <c:pt idx="13">
                  <c:v>6.2443620692803535E-2</c:v>
                </c:pt>
                <c:pt idx="14">
                  <c:v>6.4448624070996843E-2</c:v>
                </c:pt>
                <c:pt idx="15">
                  <c:v>4.472727936745613E-2</c:v>
                </c:pt>
                <c:pt idx="16">
                  <c:v>3.1776929678797729E-2</c:v>
                </c:pt>
                <c:pt idx="17">
                  <c:v>1.9162573270273726E-2</c:v>
                </c:pt>
                <c:pt idx="18">
                  <c:v>1.0032321092708581E-2</c:v>
                </c:pt>
              </c:numCache>
            </c:numRef>
          </c:val>
          <c:extLst>
            <c:ext xmlns:c16="http://schemas.microsoft.com/office/drawing/2014/chart" uri="{C3380CC4-5D6E-409C-BE32-E72D297353CC}">
              <c16:uniqueId val="{00000007-ED72-4D48-8930-2CF764AD1813}"/>
            </c:ext>
          </c:extLst>
        </c:ser>
        <c:ser>
          <c:idx val="8"/>
          <c:order val="8"/>
          <c:tx>
            <c:strRef>
              <c:f>Sheet1!$DL$13</c:f>
              <c:strCache>
                <c:ptCount val="1"/>
                <c:pt idx="0">
                  <c:v>Cumbria</c:v>
                </c:pt>
              </c:strCache>
            </c:strRef>
          </c:tx>
          <c:spPr>
            <a:ln w="28575" cap="rnd">
              <a:solidFill>
                <a:schemeClr val="accent6">
                  <a:lumMod val="80000"/>
                  <a:lumOff val="20000"/>
                </a:schemeClr>
              </a:solidFill>
              <a:round/>
            </a:ln>
            <a:effectLst/>
          </c:spPr>
          <c:marker>
            <c:symbol val="none"/>
          </c:marker>
          <c:cat>
            <c:strRef>
              <c:f>Sheet1!$DM$4:$EE$4</c:f>
              <c:strCache>
                <c:ptCount val="19"/>
                <c:pt idx="0">
                  <c:v>0 to 4</c:v>
                </c:pt>
                <c:pt idx="1">
                  <c:v>5 to 9</c:v>
                </c:pt>
                <c:pt idx="2">
                  <c:v>10 to 14</c:v>
                </c:pt>
                <c:pt idx="3">
                  <c:v>15 to 19</c:v>
                </c:pt>
                <c:pt idx="4">
                  <c:v>20 to 24</c:v>
                </c:pt>
                <c:pt idx="5">
                  <c:v>25 to 29</c:v>
                </c:pt>
                <c:pt idx="6">
                  <c:v>30 to 34</c:v>
                </c:pt>
                <c:pt idx="7">
                  <c:v>35 to 39</c:v>
                </c:pt>
                <c:pt idx="8">
                  <c:v>40 to 44</c:v>
                </c:pt>
                <c:pt idx="9">
                  <c:v>45 to 49</c:v>
                </c:pt>
                <c:pt idx="10">
                  <c:v>50 to 54</c:v>
                </c:pt>
                <c:pt idx="11">
                  <c:v>55 to 59</c:v>
                </c:pt>
                <c:pt idx="12">
                  <c:v>60 to 64</c:v>
                </c:pt>
                <c:pt idx="13">
                  <c:v>65 to 69</c:v>
                </c:pt>
                <c:pt idx="14">
                  <c:v>70 to 74</c:v>
                </c:pt>
                <c:pt idx="15">
                  <c:v>75 to 79</c:v>
                </c:pt>
                <c:pt idx="16">
                  <c:v>80 to 84</c:v>
                </c:pt>
                <c:pt idx="17">
                  <c:v>85 to 89</c:v>
                </c:pt>
                <c:pt idx="18">
                  <c:v>90 and over</c:v>
                </c:pt>
              </c:strCache>
            </c:strRef>
          </c:cat>
          <c:val>
            <c:numRef>
              <c:f>Sheet1!$DM$13:$EE$13</c:f>
              <c:numCache>
                <c:formatCode>0.0%</c:formatCode>
                <c:ptCount val="19"/>
                <c:pt idx="0">
                  <c:v>4.4431044225381924E-2</c:v>
                </c:pt>
                <c:pt idx="1">
                  <c:v>5.0469129689050582E-2</c:v>
                </c:pt>
                <c:pt idx="2">
                  <c:v>5.3542083898239091E-2</c:v>
                </c:pt>
                <c:pt idx="3">
                  <c:v>5.0285431321769651E-2</c:v>
                </c:pt>
                <c:pt idx="4">
                  <c:v>4.6944916447193709E-2</c:v>
                </c:pt>
                <c:pt idx="5">
                  <c:v>5.5319165929543689E-2</c:v>
                </c:pt>
                <c:pt idx="6">
                  <c:v>5.7144169274052005E-2</c:v>
                </c:pt>
                <c:pt idx="7">
                  <c:v>5.5898215130755297E-2</c:v>
                </c:pt>
                <c:pt idx="8">
                  <c:v>5.2761365837295161E-2</c:v>
                </c:pt>
                <c:pt idx="9">
                  <c:v>5.9791821828557509E-2</c:v>
                </c:pt>
                <c:pt idx="10">
                  <c:v>7.5272402714742392E-2</c:v>
                </c:pt>
                <c:pt idx="11">
                  <c:v>8.0228265188560383E-2</c:v>
                </c:pt>
                <c:pt idx="12">
                  <c:v>7.3818789547562907E-2</c:v>
                </c:pt>
                <c:pt idx="13">
                  <c:v>6.39629727986646E-2</c:v>
                </c:pt>
                <c:pt idx="14">
                  <c:v>6.7205648325449618E-2</c:v>
                </c:pt>
                <c:pt idx="15">
                  <c:v>4.819885747602437E-2</c:v>
                </c:pt>
                <c:pt idx="16">
                  <c:v>3.3786522530005733E-2</c:v>
                </c:pt>
                <c:pt idx="17">
                  <c:v>1.9995167934251958E-2</c:v>
                </c:pt>
                <c:pt idx="18">
                  <c:v>1.0944029902899438E-2</c:v>
                </c:pt>
              </c:numCache>
            </c:numRef>
          </c:val>
          <c:extLst>
            <c:ext xmlns:c16="http://schemas.microsoft.com/office/drawing/2014/chart" uri="{C3380CC4-5D6E-409C-BE32-E72D297353CC}">
              <c16:uniqueId val="{00000008-ED72-4D48-8930-2CF764AD1813}"/>
            </c:ext>
          </c:extLst>
        </c:ser>
        <c:dLbls>
          <c:showLegendKey val="0"/>
          <c:showVal val="0"/>
          <c:showCatName val="0"/>
          <c:showSerName val="0"/>
          <c:showPercent val="0"/>
          <c:showBubbleSize val="0"/>
        </c:dLbls>
        <c:axId val="1111544911"/>
        <c:axId val="1116583295"/>
      </c:radarChart>
      <c:catAx>
        <c:axId val="111154491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crossAx val="1116583295"/>
        <c:crosses val="autoZero"/>
        <c:auto val="1"/>
        <c:lblAlgn val="ctr"/>
        <c:lblOffset val="100"/>
        <c:noMultiLvlLbl val="0"/>
      </c:catAx>
      <c:valAx>
        <c:axId val="1116583295"/>
        <c:scaling>
          <c:orientation val="minMax"/>
        </c:scaling>
        <c:delete val="1"/>
        <c:axPos val="l"/>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crossAx val="1111544911"/>
        <c:crosses val="autoZero"/>
        <c:crossBetween val="between"/>
      </c:valAx>
      <c:spPr>
        <a:noFill/>
        <a:ln w="3175">
          <a:noFill/>
        </a:ln>
        <a:effectLst/>
      </c:spPr>
    </c:plotArea>
    <c:legend>
      <c:legendPos val="t"/>
      <c:layout>
        <c:manualLayout>
          <c:xMode val="edge"/>
          <c:yMode val="edge"/>
          <c:x val="0.1341333781376168"/>
          <c:y val="0.94508414334843782"/>
          <c:w val="0.72106967639071184"/>
          <c:h val="5.1868394345928687E-2"/>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chemeClr val="tx1"/>
      </a:solidFill>
    </a:ln>
    <a:effectLst/>
  </c:spPr>
  <c:txPr>
    <a:bodyPr/>
    <a:lstStyle/>
    <a:p>
      <a:pPr>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spc="0" baseline="0">
                <a:solidFill>
                  <a:schemeClr val="tx1"/>
                </a:solidFill>
                <a:latin typeface="+mn-lt"/>
                <a:ea typeface="Calibri" panose="020F0502020204030204" pitchFamily="34" charset="0"/>
                <a:cs typeface="Calibri" panose="020F0502020204030204" pitchFamily="34" charset="0"/>
              </a:defRPr>
            </a:pPr>
            <a:r>
              <a:rPr lang="en-GB" sz="1600" b="1" dirty="0">
                <a:solidFill>
                  <a:schemeClr val="tx1"/>
                </a:solidFill>
                <a:latin typeface="+mn-lt"/>
                <a:ea typeface="Calibri" panose="020F0502020204030204" pitchFamily="34" charset="0"/>
                <a:cs typeface="Calibri" panose="020F0502020204030204" pitchFamily="34" charset="0"/>
              </a:rPr>
              <a:t>16-64 economic</a:t>
            </a:r>
            <a:r>
              <a:rPr lang="en-GB" sz="1600" b="1" baseline="0" dirty="0">
                <a:solidFill>
                  <a:schemeClr val="tx1"/>
                </a:solidFill>
                <a:latin typeface="+mn-lt"/>
                <a:ea typeface="Calibri" panose="020F0502020204030204" pitchFamily="34" charset="0"/>
                <a:cs typeface="Calibri" panose="020F0502020204030204" pitchFamily="34" charset="0"/>
              </a:rPr>
              <a:t> inactivity as a percentage of the working age population, Oct 2022- Sep 2023</a:t>
            </a:r>
            <a:endParaRPr lang="en-GB" sz="1600" b="1" dirty="0">
              <a:solidFill>
                <a:schemeClr val="tx1"/>
              </a:solidFill>
              <a:latin typeface="+mn-lt"/>
              <a:ea typeface="Calibri" panose="020F0502020204030204" pitchFamily="34" charset="0"/>
              <a:cs typeface="Calibri" panose="020F0502020204030204" pitchFamily="34" charset="0"/>
            </a:endParaRPr>
          </a:p>
        </c:rich>
      </c:tx>
      <c:overlay val="0"/>
      <c:spPr>
        <a:noFill/>
        <a:ln>
          <a:noFill/>
        </a:ln>
        <a:effectLst/>
      </c:spPr>
      <c:txPr>
        <a:bodyPr rot="0" spcFirstLastPara="1" vertOverflow="ellipsis" vert="horz" wrap="square" anchor="ctr" anchorCtr="1"/>
        <a:lstStyle/>
        <a:p>
          <a:pPr>
            <a:defRPr sz="1600" b="1" i="0" u="none" strike="noStrike" kern="1200" spc="0" baseline="0">
              <a:solidFill>
                <a:schemeClr val="tx1"/>
              </a:solidFill>
              <a:latin typeface="+mn-lt"/>
              <a:ea typeface="Calibri" panose="020F0502020204030204" pitchFamily="34" charset="0"/>
              <a:cs typeface="Calibri" panose="020F0502020204030204" pitchFamily="34" charset="0"/>
            </a:defRPr>
          </a:pPr>
          <a:endParaRPr lang="en-GB"/>
        </a:p>
      </c:txPr>
    </c:title>
    <c:autoTitleDeleted val="0"/>
    <c:plotArea>
      <c:layout>
        <c:manualLayout>
          <c:layoutTarget val="inner"/>
          <c:xMode val="edge"/>
          <c:yMode val="edge"/>
          <c:x val="0.16396953098254019"/>
          <c:y val="0.17073521514832274"/>
          <c:w val="0.80946042070828106"/>
          <c:h val="0.73743903188375337"/>
        </c:manualLayout>
      </c:layout>
      <c:barChart>
        <c:barDir val="col"/>
        <c:grouping val="clustered"/>
        <c:varyColors val="0"/>
        <c:ser>
          <c:idx val="0"/>
          <c:order val="0"/>
          <c:tx>
            <c:strRef>
              <c:f>Sheet1!$B$5</c:f>
              <c:strCache>
                <c:ptCount val="1"/>
                <c:pt idx="0">
                  <c:v>Total</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Sheet1!$C$3:$G$4</c:f>
              <c:strCache>
                <c:ptCount val="5"/>
                <c:pt idx="0">
                  <c:v>Allerdale</c:v>
                </c:pt>
                <c:pt idx="1">
                  <c:v>Copeland</c:v>
                </c:pt>
                <c:pt idx="2">
                  <c:v>Carlisle</c:v>
                </c:pt>
                <c:pt idx="3">
                  <c:v>Cumbria</c:v>
                </c:pt>
                <c:pt idx="4">
                  <c:v>England</c:v>
                </c:pt>
              </c:strCache>
            </c:strRef>
          </c:cat>
          <c:val>
            <c:numRef>
              <c:f>Sheet1!$C$5:$G$5</c:f>
              <c:numCache>
                <c:formatCode>General</c:formatCode>
                <c:ptCount val="5"/>
                <c:pt idx="0">
                  <c:v>18</c:v>
                </c:pt>
                <c:pt idx="1">
                  <c:v>24.2</c:v>
                </c:pt>
                <c:pt idx="2">
                  <c:v>12.6</c:v>
                </c:pt>
                <c:pt idx="3">
                  <c:v>17.5</c:v>
                </c:pt>
                <c:pt idx="4">
                  <c:v>21.1</c:v>
                </c:pt>
              </c:numCache>
            </c:numRef>
          </c:val>
          <c:extLst>
            <c:ext xmlns:c16="http://schemas.microsoft.com/office/drawing/2014/chart" uri="{C3380CC4-5D6E-409C-BE32-E72D297353CC}">
              <c16:uniqueId val="{00000000-AA48-407A-8D2D-4FAE62092E75}"/>
            </c:ext>
          </c:extLst>
        </c:ser>
        <c:dLbls>
          <c:dLblPos val="outEnd"/>
          <c:showLegendKey val="0"/>
          <c:showVal val="1"/>
          <c:showCatName val="0"/>
          <c:showSerName val="0"/>
          <c:showPercent val="0"/>
          <c:showBubbleSize val="0"/>
        </c:dLbls>
        <c:gapWidth val="219"/>
        <c:overlap val="-27"/>
        <c:axId val="888855728"/>
        <c:axId val="896124208"/>
      </c:barChart>
      <c:catAx>
        <c:axId val="88885572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crossAx val="896124208"/>
        <c:crosses val="autoZero"/>
        <c:auto val="1"/>
        <c:lblAlgn val="ctr"/>
        <c:lblOffset val="100"/>
        <c:noMultiLvlLbl val="0"/>
      </c:catAx>
      <c:valAx>
        <c:axId val="896124208"/>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400" b="0" i="0" u="none" strike="noStrike" kern="1200" baseline="0">
                    <a:solidFill>
                      <a:schemeClr val="tx1"/>
                    </a:solidFill>
                    <a:latin typeface="+mn-lt"/>
                    <a:ea typeface="+mn-ea"/>
                    <a:cs typeface="+mn-cs"/>
                  </a:defRPr>
                </a:pPr>
                <a:r>
                  <a:rPr lang="en-GB" sz="1400" dirty="0">
                    <a:solidFill>
                      <a:schemeClr val="tx1"/>
                    </a:solidFill>
                  </a:rPr>
                  <a:t>Percentage</a:t>
                </a:r>
                <a:r>
                  <a:rPr lang="en-GB" sz="1400" baseline="0" dirty="0">
                    <a:solidFill>
                      <a:schemeClr val="tx1"/>
                    </a:solidFill>
                  </a:rPr>
                  <a:t> of the working age population</a:t>
                </a:r>
                <a:endParaRPr lang="en-GB" sz="1400" dirty="0">
                  <a:solidFill>
                    <a:schemeClr val="tx1"/>
                  </a:solidFill>
                </a:endParaRPr>
              </a:p>
            </c:rich>
          </c:tx>
          <c:layout>
            <c:manualLayout>
              <c:xMode val="edge"/>
              <c:yMode val="edge"/>
              <c:x val="2.4154589371980676E-2"/>
              <c:y val="0.19796326195117564"/>
            </c:manualLayout>
          </c:layout>
          <c:overlay val="0"/>
          <c:spPr>
            <a:noFill/>
            <a:ln>
              <a:noFill/>
            </a:ln>
            <a:effectLst/>
          </c:spPr>
          <c:txPr>
            <a:bodyPr rot="-54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GB"/>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crossAx val="888855728"/>
        <c:crosses val="autoZero"/>
        <c:crossBetween val="between"/>
      </c:valAx>
      <c:spPr>
        <a:noFill/>
        <a:ln>
          <a:noFill/>
        </a:ln>
        <a:effectLst/>
      </c:spPr>
    </c:plotArea>
    <c:plotVisOnly val="1"/>
    <c:dispBlanksAs val="gap"/>
    <c:showDLblsOverMax val="0"/>
  </c:chart>
  <c:spPr>
    <a:noFill/>
    <a:ln>
      <a:solidFill>
        <a:schemeClr val="tx1"/>
      </a:solidFill>
    </a:ln>
    <a:effectLst/>
  </c:spPr>
  <c:txPr>
    <a:bodyPr/>
    <a:lstStyle/>
    <a:p>
      <a:pPr>
        <a:defRPr/>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spc="0" baseline="0">
                <a:solidFill>
                  <a:schemeClr val="tx1"/>
                </a:solidFill>
                <a:latin typeface="+mn-lt"/>
                <a:ea typeface="+mn-ea"/>
                <a:cs typeface="+mn-cs"/>
              </a:defRPr>
            </a:pPr>
            <a:r>
              <a:rPr lang="en-GB" sz="1600" b="1">
                <a:solidFill>
                  <a:schemeClr val="tx1"/>
                </a:solidFill>
              </a:rPr>
              <a:t>Qualifications</a:t>
            </a:r>
            <a:r>
              <a:rPr lang="en-GB" sz="1600" b="1" baseline="0">
                <a:solidFill>
                  <a:schemeClr val="tx1"/>
                </a:solidFill>
              </a:rPr>
              <a:t> profile for Cumberland districts, Cumbria and England, Jan 2022- Dec 2022</a:t>
            </a:r>
            <a:endParaRPr lang="en-GB" sz="1600" b="1">
              <a:solidFill>
                <a:schemeClr val="tx1"/>
              </a:solidFill>
            </a:endParaRPr>
          </a:p>
        </c:rich>
      </c:tx>
      <c:overlay val="0"/>
      <c:spPr>
        <a:noFill/>
        <a:ln>
          <a:noFill/>
        </a:ln>
        <a:effectLst/>
      </c:spPr>
      <c:txPr>
        <a:bodyPr rot="0" spcFirstLastPara="1" vertOverflow="ellipsis" vert="horz" wrap="square" anchor="ctr" anchorCtr="1"/>
        <a:lstStyle/>
        <a:p>
          <a:pPr>
            <a:defRPr sz="1600" b="1" i="0" u="none" strike="noStrike" kern="1200" spc="0" baseline="0">
              <a:solidFill>
                <a:schemeClr val="tx1"/>
              </a:solidFill>
              <a:latin typeface="+mn-lt"/>
              <a:ea typeface="+mn-ea"/>
              <a:cs typeface="+mn-cs"/>
            </a:defRPr>
          </a:pPr>
          <a:endParaRPr lang="en-GB"/>
        </a:p>
      </c:txPr>
    </c:title>
    <c:autoTitleDeleted val="0"/>
    <c:plotArea>
      <c:layout/>
      <c:barChart>
        <c:barDir val="col"/>
        <c:grouping val="clustered"/>
        <c:varyColors val="0"/>
        <c:ser>
          <c:idx val="0"/>
          <c:order val="0"/>
          <c:tx>
            <c:strRef>
              <c:f>Sheet1!$B$5</c:f>
              <c:strCache>
                <c:ptCount val="1"/>
                <c:pt idx="0">
                  <c:v>RQF4 And Above</c:v>
                </c:pt>
              </c:strCache>
            </c:strRef>
          </c:tx>
          <c:spPr>
            <a:solidFill>
              <a:schemeClr val="accent1"/>
            </a:solidFill>
            <a:ln>
              <a:noFill/>
            </a:ln>
            <a:effectLst/>
          </c:spPr>
          <c:invertIfNegative val="0"/>
          <c:cat>
            <c:strRef>
              <c:f>Sheet1!$C$3:$G$4</c:f>
              <c:strCache>
                <c:ptCount val="5"/>
                <c:pt idx="0">
                  <c:v>Allerdale</c:v>
                </c:pt>
                <c:pt idx="1">
                  <c:v>Copeland</c:v>
                </c:pt>
                <c:pt idx="2">
                  <c:v>Carlisle</c:v>
                </c:pt>
                <c:pt idx="3">
                  <c:v>Cumbria</c:v>
                </c:pt>
                <c:pt idx="4">
                  <c:v>England</c:v>
                </c:pt>
              </c:strCache>
            </c:strRef>
          </c:cat>
          <c:val>
            <c:numRef>
              <c:f>Sheet1!$C$5:$G$5</c:f>
              <c:numCache>
                <c:formatCode>General</c:formatCode>
                <c:ptCount val="5"/>
                <c:pt idx="0">
                  <c:v>32.9</c:v>
                </c:pt>
                <c:pt idx="1">
                  <c:v>34.6</c:v>
                </c:pt>
                <c:pt idx="2">
                  <c:v>43.7</c:v>
                </c:pt>
                <c:pt idx="3">
                  <c:v>38.799999999999997</c:v>
                </c:pt>
                <c:pt idx="4">
                  <c:v>45.1</c:v>
                </c:pt>
              </c:numCache>
            </c:numRef>
          </c:val>
          <c:extLst>
            <c:ext xmlns:c16="http://schemas.microsoft.com/office/drawing/2014/chart" uri="{C3380CC4-5D6E-409C-BE32-E72D297353CC}">
              <c16:uniqueId val="{00000000-75F8-4CC6-AAD8-9A509B09D601}"/>
            </c:ext>
          </c:extLst>
        </c:ser>
        <c:ser>
          <c:idx val="1"/>
          <c:order val="1"/>
          <c:tx>
            <c:strRef>
              <c:f>Sheet1!$B$6</c:f>
              <c:strCache>
                <c:ptCount val="1"/>
                <c:pt idx="0">
                  <c:v>RQF3 And Above</c:v>
                </c:pt>
              </c:strCache>
            </c:strRef>
          </c:tx>
          <c:spPr>
            <a:solidFill>
              <a:schemeClr val="accent3"/>
            </a:solidFill>
            <a:ln>
              <a:noFill/>
            </a:ln>
            <a:effectLst/>
          </c:spPr>
          <c:invertIfNegative val="0"/>
          <c:cat>
            <c:strRef>
              <c:f>Sheet1!$C$3:$G$4</c:f>
              <c:strCache>
                <c:ptCount val="5"/>
                <c:pt idx="0">
                  <c:v>Allerdale</c:v>
                </c:pt>
                <c:pt idx="1">
                  <c:v>Copeland</c:v>
                </c:pt>
                <c:pt idx="2">
                  <c:v>Carlisle</c:v>
                </c:pt>
                <c:pt idx="3">
                  <c:v>Cumbria</c:v>
                </c:pt>
                <c:pt idx="4">
                  <c:v>England</c:v>
                </c:pt>
              </c:strCache>
            </c:strRef>
          </c:cat>
          <c:val>
            <c:numRef>
              <c:f>Sheet1!$C$6:$G$6</c:f>
              <c:numCache>
                <c:formatCode>General</c:formatCode>
                <c:ptCount val="5"/>
                <c:pt idx="0">
                  <c:v>59</c:v>
                </c:pt>
                <c:pt idx="1">
                  <c:v>70.900000000000006</c:v>
                </c:pt>
                <c:pt idx="2">
                  <c:v>66.099999999999994</c:v>
                </c:pt>
                <c:pt idx="3">
                  <c:v>64.2</c:v>
                </c:pt>
                <c:pt idx="4">
                  <c:v>66.400000000000006</c:v>
                </c:pt>
              </c:numCache>
            </c:numRef>
          </c:val>
          <c:extLst>
            <c:ext xmlns:c16="http://schemas.microsoft.com/office/drawing/2014/chart" uri="{C3380CC4-5D6E-409C-BE32-E72D297353CC}">
              <c16:uniqueId val="{00000001-75F8-4CC6-AAD8-9A509B09D601}"/>
            </c:ext>
          </c:extLst>
        </c:ser>
        <c:ser>
          <c:idx val="2"/>
          <c:order val="2"/>
          <c:tx>
            <c:strRef>
              <c:f>Sheet1!$B$7</c:f>
              <c:strCache>
                <c:ptCount val="1"/>
                <c:pt idx="0">
                  <c:v>RQF2 And Above</c:v>
                </c:pt>
              </c:strCache>
            </c:strRef>
          </c:tx>
          <c:spPr>
            <a:solidFill>
              <a:schemeClr val="accent5"/>
            </a:solidFill>
            <a:ln>
              <a:noFill/>
            </a:ln>
            <a:effectLst/>
          </c:spPr>
          <c:invertIfNegative val="0"/>
          <c:cat>
            <c:strRef>
              <c:f>Sheet1!$C$3:$G$4</c:f>
              <c:strCache>
                <c:ptCount val="5"/>
                <c:pt idx="0">
                  <c:v>Allerdale</c:v>
                </c:pt>
                <c:pt idx="1">
                  <c:v>Copeland</c:v>
                </c:pt>
                <c:pt idx="2">
                  <c:v>Carlisle</c:v>
                </c:pt>
                <c:pt idx="3">
                  <c:v>Cumbria</c:v>
                </c:pt>
                <c:pt idx="4">
                  <c:v>England</c:v>
                </c:pt>
              </c:strCache>
            </c:strRef>
          </c:cat>
          <c:val>
            <c:numRef>
              <c:f>Sheet1!$C$7:$G$7</c:f>
              <c:numCache>
                <c:formatCode>General</c:formatCode>
                <c:ptCount val="5"/>
                <c:pt idx="0">
                  <c:v>84.3</c:v>
                </c:pt>
                <c:pt idx="1">
                  <c:v>88</c:v>
                </c:pt>
                <c:pt idx="2">
                  <c:v>89.4</c:v>
                </c:pt>
                <c:pt idx="3">
                  <c:v>86.3</c:v>
                </c:pt>
                <c:pt idx="4">
                  <c:v>85.8</c:v>
                </c:pt>
              </c:numCache>
            </c:numRef>
          </c:val>
          <c:extLst>
            <c:ext xmlns:c16="http://schemas.microsoft.com/office/drawing/2014/chart" uri="{C3380CC4-5D6E-409C-BE32-E72D297353CC}">
              <c16:uniqueId val="{00000002-75F8-4CC6-AAD8-9A509B09D601}"/>
            </c:ext>
          </c:extLst>
        </c:ser>
        <c:ser>
          <c:idx val="3"/>
          <c:order val="3"/>
          <c:tx>
            <c:strRef>
              <c:f>Sheet1!$B$8</c:f>
              <c:strCache>
                <c:ptCount val="1"/>
                <c:pt idx="0">
                  <c:v>RQF1 And Above</c:v>
                </c:pt>
              </c:strCache>
            </c:strRef>
          </c:tx>
          <c:spPr>
            <a:solidFill>
              <a:schemeClr val="accent1">
                <a:lumMod val="60000"/>
              </a:schemeClr>
            </a:solidFill>
            <a:ln>
              <a:noFill/>
            </a:ln>
            <a:effectLst/>
          </c:spPr>
          <c:invertIfNegative val="0"/>
          <c:cat>
            <c:strRef>
              <c:f>Sheet1!$C$3:$G$4</c:f>
              <c:strCache>
                <c:ptCount val="5"/>
                <c:pt idx="0">
                  <c:v>Allerdale</c:v>
                </c:pt>
                <c:pt idx="1">
                  <c:v>Copeland</c:v>
                </c:pt>
                <c:pt idx="2">
                  <c:v>Carlisle</c:v>
                </c:pt>
                <c:pt idx="3">
                  <c:v>Cumbria</c:v>
                </c:pt>
                <c:pt idx="4">
                  <c:v>England</c:v>
                </c:pt>
              </c:strCache>
            </c:strRef>
          </c:cat>
          <c:val>
            <c:numRef>
              <c:f>Sheet1!$C$8:$G$8</c:f>
              <c:numCache>
                <c:formatCode>General</c:formatCode>
                <c:ptCount val="5"/>
                <c:pt idx="0">
                  <c:v>90.4</c:v>
                </c:pt>
                <c:pt idx="1">
                  <c:v>93.8</c:v>
                </c:pt>
                <c:pt idx="2">
                  <c:v>92.3</c:v>
                </c:pt>
                <c:pt idx="3">
                  <c:v>90.8</c:v>
                </c:pt>
                <c:pt idx="4">
                  <c:v>88.6</c:v>
                </c:pt>
              </c:numCache>
            </c:numRef>
          </c:val>
          <c:extLst>
            <c:ext xmlns:c16="http://schemas.microsoft.com/office/drawing/2014/chart" uri="{C3380CC4-5D6E-409C-BE32-E72D297353CC}">
              <c16:uniqueId val="{00000003-75F8-4CC6-AAD8-9A509B09D601}"/>
            </c:ext>
          </c:extLst>
        </c:ser>
        <c:dLbls>
          <c:showLegendKey val="0"/>
          <c:showVal val="0"/>
          <c:showCatName val="0"/>
          <c:showSerName val="0"/>
          <c:showPercent val="0"/>
          <c:showBubbleSize val="0"/>
        </c:dLbls>
        <c:gapWidth val="219"/>
        <c:overlap val="-27"/>
        <c:axId val="133383919"/>
        <c:axId val="131467183"/>
      </c:barChart>
      <c:catAx>
        <c:axId val="133383919"/>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31467183"/>
        <c:crosses val="autoZero"/>
        <c:auto val="1"/>
        <c:lblAlgn val="ctr"/>
        <c:lblOffset val="100"/>
        <c:noMultiLvlLbl val="0"/>
      </c:catAx>
      <c:valAx>
        <c:axId val="131467183"/>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200" b="1" i="0" u="none" strike="noStrike" kern="1200" baseline="0">
                    <a:solidFill>
                      <a:schemeClr val="tx1">
                        <a:lumMod val="65000"/>
                        <a:lumOff val="35000"/>
                      </a:schemeClr>
                    </a:solidFill>
                    <a:latin typeface="+mn-lt"/>
                    <a:ea typeface="+mn-ea"/>
                    <a:cs typeface="+mn-cs"/>
                  </a:defRPr>
                </a:pPr>
                <a:r>
                  <a:rPr lang="en-GB" sz="1200" b="1" dirty="0"/>
                  <a:t>Percentage of the working age population</a:t>
                </a:r>
              </a:p>
            </c:rich>
          </c:tx>
          <c:overlay val="0"/>
          <c:spPr>
            <a:noFill/>
            <a:ln>
              <a:noFill/>
            </a:ln>
            <a:effectLst/>
          </c:spPr>
          <c:txPr>
            <a:bodyPr rot="-5400000" spcFirstLastPara="1" vertOverflow="ellipsis" vert="horz" wrap="square" anchor="ctr" anchorCtr="1"/>
            <a:lstStyle/>
            <a:p>
              <a:pPr>
                <a:defRPr sz="1200" b="1"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200" b="1" i="0" u="none" strike="noStrike" kern="1200" baseline="0">
                <a:solidFill>
                  <a:schemeClr val="tx1"/>
                </a:solidFill>
                <a:latin typeface="+mn-lt"/>
                <a:ea typeface="+mn-ea"/>
                <a:cs typeface="+mn-cs"/>
              </a:defRPr>
            </a:pPr>
            <a:endParaRPr lang="en-US"/>
          </a:p>
        </c:txPr>
        <c:crossAx val="133383919"/>
        <c:crosses val="autoZero"/>
        <c:crossBetween val="between"/>
      </c:valAx>
      <c:dTable>
        <c:showHorzBorder val="1"/>
        <c:showVertBorder val="1"/>
        <c:showOutline val="1"/>
        <c:showKeys val="1"/>
        <c:spPr>
          <a:noFill/>
          <a:ln w="9525" cap="flat" cmpd="sng" algn="ctr">
            <a:solidFill>
              <a:schemeClr val="tx1">
                <a:lumMod val="15000"/>
                <a:lumOff val="85000"/>
              </a:schemeClr>
            </a:solidFill>
            <a:round/>
          </a:ln>
          <a:effectLst/>
        </c:spPr>
        <c:txPr>
          <a:bodyPr rot="0" spcFirstLastPara="1" vertOverflow="ellipsis" vert="horz" wrap="square" anchor="ctr" anchorCtr="1"/>
          <a:lstStyle/>
          <a:p>
            <a:pPr rtl="0">
              <a:defRPr sz="1200" b="0" i="0" u="none" strike="noStrike" kern="1200" baseline="0">
                <a:solidFill>
                  <a:schemeClr val="tx1"/>
                </a:solidFill>
                <a:latin typeface="+mn-lt"/>
                <a:ea typeface="+mn-ea"/>
                <a:cs typeface="+mn-cs"/>
              </a:defRPr>
            </a:pPr>
            <a:endParaRPr lang="en-US"/>
          </a:p>
        </c:txPr>
      </c:dTable>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solidFill>
        <a:schemeClr val="tx1"/>
      </a:solidFill>
    </a:ln>
    <a:effectLst/>
  </c:spPr>
  <c:txPr>
    <a:bodyPr/>
    <a:lstStyle/>
    <a:p>
      <a:pPr>
        <a:defRPr/>
      </a:pPr>
      <a:endParaRPr lang="en-US"/>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1" i="0" u="none" strike="noStrike" kern="1200" spc="0" baseline="0">
                <a:solidFill>
                  <a:schemeClr val="tx1"/>
                </a:solidFill>
                <a:latin typeface="+mn-lt"/>
                <a:ea typeface="+mn-ea"/>
                <a:cs typeface="+mn-cs"/>
              </a:defRPr>
            </a:pPr>
            <a:r>
              <a:rPr lang="en-GB" sz="1400" b="1" dirty="0">
                <a:solidFill>
                  <a:schemeClr val="tx1"/>
                </a:solidFill>
                <a:latin typeface="Calibri" panose="020F0502020204030204" pitchFamily="34" charset="0"/>
                <a:ea typeface="Calibri" panose="020F0502020204030204" pitchFamily="34" charset="0"/>
                <a:cs typeface="Calibri" panose="020F0502020204030204" pitchFamily="34" charset="0"/>
              </a:rPr>
              <a:t>Construction, Planning and the Built Environment</a:t>
            </a:r>
            <a:r>
              <a:rPr lang="en-GB" sz="1400" b="1" baseline="0" dirty="0">
                <a:solidFill>
                  <a:schemeClr val="tx1"/>
                </a:solidFill>
                <a:latin typeface="Calibri" panose="020F0502020204030204" pitchFamily="34" charset="0"/>
                <a:ea typeface="Calibri" panose="020F0502020204030204" pitchFamily="34" charset="0"/>
                <a:cs typeface="Calibri" panose="020F0502020204030204" pitchFamily="34" charset="0"/>
              </a:rPr>
              <a:t> apprenticeship starts, Cumbria, 2017/18-2022/23</a:t>
            </a:r>
            <a:endParaRPr lang="en-GB" sz="1400" b="1" dirty="0">
              <a:solidFill>
                <a:schemeClr val="tx1"/>
              </a:solidFill>
              <a:latin typeface="Calibri" panose="020F0502020204030204" pitchFamily="34" charset="0"/>
              <a:ea typeface="Calibri" panose="020F0502020204030204" pitchFamily="34" charset="0"/>
              <a:cs typeface="Calibri" panose="020F0502020204030204" pitchFamily="34" charset="0"/>
            </a:endParaRPr>
          </a:p>
        </c:rich>
      </c:tx>
      <c:overlay val="0"/>
      <c:spPr>
        <a:noFill/>
        <a:ln>
          <a:noFill/>
        </a:ln>
        <a:effectLst/>
      </c:spPr>
      <c:txPr>
        <a:bodyPr rot="0" spcFirstLastPara="1" vertOverflow="ellipsis" vert="horz" wrap="square" anchor="ctr" anchorCtr="1"/>
        <a:lstStyle/>
        <a:p>
          <a:pPr>
            <a:defRPr sz="1400" b="1" i="0" u="none" strike="noStrike" kern="1200" spc="0" baseline="0">
              <a:solidFill>
                <a:schemeClr val="tx1"/>
              </a:solidFill>
              <a:latin typeface="+mn-lt"/>
              <a:ea typeface="+mn-ea"/>
              <a:cs typeface="+mn-cs"/>
            </a:defRPr>
          </a:pPr>
          <a:endParaRPr lang="en-GB"/>
        </a:p>
      </c:txPr>
    </c:title>
    <c:autoTitleDeleted val="0"/>
    <c:plotArea>
      <c:layout/>
      <c:barChart>
        <c:barDir val="col"/>
        <c:grouping val="stacked"/>
        <c:varyColors val="0"/>
        <c:ser>
          <c:idx val="0"/>
          <c:order val="0"/>
          <c:tx>
            <c:strRef>
              <c:f>Sheet1!$L$28</c:f>
              <c:strCache>
                <c:ptCount val="1"/>
                <c:pt idx="0">
                  <c:v>16-18</c:v>
                </c:pt>
              </c:strCache>
            </c:strRef>
          </c:tx>
          <c:spPr>
            <a:solidFill>
              <a:schemeClr val="accent1"/>
            </a:solidFill>
            <a:ln>
              <a:noFill/>
            </a:ln>
            <a:effectLst/>
          </c:spPr>
          <c:invertIfNegative val="0"/>
          <c:cat>
            <c:strRef>
              <c:f>Sheet1!$K$29:$K$34</c:f>
              <c:strCache>
                <c:ptCount val="6"/>
                <c:pt idx="0">
                  <c:v>2017/18</c:v>
                </c:pt>
                <c:pt idx="1">
                  <c:v>2018/19</c:v>
                </c:pt>
                <c:pt idx="2">
                  <c:v>2019/20</c:v>
                </c:pt>
                <c:pt idx="3">
                  <c:v>2020/21</c:v>
                </c:pt>
                <c:pt idx="4">
                  <c:v>2021/22</c:v>
                </c:pt>
                <c:pt idx="5">
                  <c:v>2022/23</c:v>
                </c:pt>
              </c:strCache>
            </c:strRef>
          </c:cat>
          <c:val>
            <c:numRef>
              <c:f>Sheet1!$L$29:$L$34</c:f>
              <c:numCache>
                <c:formatCode>General</c:formatCode>
                <c:ptCount val="6"/>
                <c:pt idx="0">
                  <c:v>280</c:v>
                </c:pt>
                <c:pt idx="1">
                  <c:v>350</c:v>
                </c:pt>
                <c:pt idx="2">
                  <c:v>320</c:v>
                </c:pt>
                <c:pt idx="3">
                  <c:v>320</c:v>
                </c:pt>
                <c:pt idx="4">
                  <c:v>360</c:v>
                </c:pt>
                <c:pt idx="5">
                  <c:v>330</c:v>
                </c:pt>
              </c:numCache>
            </c:numRef>
          </c:val>
          <c:extLst>
            <c:ext xmlns:c16="http://schemas.microsoft.com/office/drawing/2014/chart" uri="{C3380CC4-5D6E-409C-BE32-E72D297353CC}">
              <c16:uniqueId val="{00000000-71EE-4B48-B02F-3223DB63C44D}"/>
            </c:ext>
          </c:extLst>
        </c:ser>
        <c:ser>
          <c:idx val="1"/>
          <c:order val="1"/>
          <c:tx>
            <c:strRef>
              <c:f>Sheet1!$M$28</c:f>
              <c:strCache>
                <c:ptCount val="1"/>
                <c:pt idx="0">
                  <c:v>19-24</c:v>
                </c:pt>
              </c:strCache>
            </c:strRef>
          </c:tx>
          <c:spPr>
            <a:solidFill>
              <a:schemeClr val="accent2"/>
            </a:solidFill>
            <a:ln>
              <a:noFill/>
            </a:ln>
            <a:effectLst/>
          </c:spPr>
          <c:invertIfNegative val="0"/>
          <c:cat>
            <c:strRef>
              <c:f>Sheet1!$K$29:$K$34</c:f>
              <c:strCache>
                <c:ptCount val="6"/>
                <c:pt idx="0">
                  <c:v>2017/18</c:v>
                </c:pt>
                <c:pt idx="1">
                  <c:v>2018/19</c:v>
                </c:pt>
                <c:pt idx="2">
                  <c:v>2019/20</c:v>
                </c:pt>
                <c:pt idx="3">
                  <c:v>2020/21</c:v>
                </c:pt>
                <c:pt idx="4">
                  <c:v>2021/22</c:v>
                </c:pt>
                <c:pt idx="5">
                  <c:v>2022/23</c:v>
                </c:pt>
              </c:strCache>
            </c:strRef>
          </c:cat>
          <c:val>
            <c:numRef>
              <c:f>Sheet1!$M$29:$M$34</c:f>
              <c:numCache>
                <c:formatCode>General</c:formatCode>
                <c:ptCount val="6"/>
                <c:pt idx="0">
                  <c:v>130</c:v>
                </c:pt>
                <c:pt idx="1">
                  <c:v>140</c:v>
                </c:pt>
                <c:pt idx="2">
                  <c:v>150</c:v>
                </c:pt>
                <c:pt idx="3">
                  <c:v>120</c:v>
                </c:pt>
                <c:pt idx="4">
                  <c:v>160</c:v>
                </c:pt>
                <c:pt idx="5">
                  <c:v>140</c:v>
                </c:pt>
              </c:numCache>
            </c:numRef>
          </c:val>
          <c:extLst>
            <c:ext xmlns:c16="http://schemas.microsoft.com/office/drawing/2014/chart" uri="{C3380CC4-5D6E-409C-BE32-E72D297353CC}">
              <c16:uniqueId val="{00000001-71EE-4B48-B02F-3223DB63C44D}"/>
            </c:ext>
          </c:extLst>
        </c:ser>
        <c:ser>
          <c:idx val="2"/>
          <c:order val="2"/>
          <c:tx>
            <c:strRef>
              <c:f>Sheet1!$N$28</c:f>
              <c:strCache>
                <c:ptCount val="1"/>
                <c:pt idx="0">
                  <c:v>25+</c:v>
                </c:pt>
              </c:strCache>
            </c:strRef>
          </c:tx>
          <c:spPr>
            <a:solidFill>
              <a:schemeClr val="accent3"/>
            </a:solidFill>
            <a:ln>
              <a:noFill/>
            </a:ln>
            <a:effectLst/>
          </c:spPr>
          <c:invertIfNegative val="0"/>
          <c:cat>
            <c:strRef>
              <c:f>Sheet1!$K$29:$K$34</c:f>
              <c:strCache>
                <c:ptCount val="6"/>
                <c:pt idx="0">
                  <c:v>2017/18</c:v>
                </c:pt>
                <c:pt idx="1">
                  <c:v>2018/19</c:v>
                </c:pt>
                <c:pt idx="2">
                  <c:v>2019/20</c:v>
                </c:pt>
                <c:pt idx="3">
                  <c:v>2020/21</c:v>
                </c:pt>
                <c:pt idx="4">
                  <c:v>2021/22</c:v>
                </c:pt>
                <c:pt idx="5">
                  <c:v>2022/23</c:v>
                </c:pt>
              </c:strCache>
            </c:strRef>
          </c:cat>
          <c:val>
            <c:numRef>
              <c:f>Sheet1!$N$29:$N$34</c:f>
              <c:numCache>
                <c:formatCode>General</c:formatCode>
                <c:ptCount val="6"/>
                <c:pt idx="0">
                  <c:v>50</c:v>
                </c:pt>
                <c:pt idx="1">
                  <c:v>60</c:v>
                </c:pt>
                <c:pt idx="2">
                  <c:v>40</c:v>
                </c:pt>
                <c:pt idx="3">
                  <c:v>50</c:v>
                </c:pt>
                <c:pt idx="4">
                  <c:v>60</c:v>
                </c:pt>
                <c:pt idx="5">
                  <c:v>50</c:v>
                </c:pt>
              </c:numCache>
            </c:numRef>
          </c:val>
          <c:extLst>
            <c:ext xmlns:c16="http://schemas.microsoft.com/office/drawing/2014/chart" uri="{C3380CC4-5D6E-409C-BE32-E72D297353CC}">
              <c16:uniqueId val="{00000002-71EE-4B48-B02F-3223DB63C44D}"/>
            </c:ext>
          </c:extLst>
        </c:ser>
        <c:dLbls>
          <c:showLegendKey val="0"/>
          <c:showVal val="0"/>
          <c:showCatName val="0"/>
          <c:showSerName val="0"/>
          <c:showPercent val="0"/>
          <c:showBubbleSize val="0"/>
        </c:dLbls>
        <c:gapWidth val="150"/>
        <c:overlap val="100"/>
        <c:axId val="1576729232"/>
        <c:axId val="1478288592"/>
      </c:barChart>
      <c:catAx>
        <c:axId val="157672923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crossAx val="1478288592"/>
        <c:crosses val="autoZero"/>
        <c:auto val="1"/>
        <c:lblAlgn val="ctr"/>
        <c:lblOffset val="100"/>
        <c:noMultiLvlLbl val="0"/>
      </c:catAx>
      <c:valAx>
        <c:axId val="147828859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crossAx val="157672923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legend>
    <c:plotVisOnly val="1"/>
    <c:dispBlanksAs val="gap"/>
    <c:showDLblsOverMax val="0"/>
  </c:chart>
  <c:spPr>
    <a:noFill/>
    <a:ln>
      <a:solidFill>
        <a:srgbClr val="312D4D"/>
      </a:solidFill>
    </a:ln>
    <a:effectLst/>
  </c:spPr>
  <c:txPr>
    <a:bodyPr/>
    <a:lstStyle/>
    <a:p>
      <a:pPr>
        <a:defRPr/>
      </a:pPr>
      <a:endParaRPr lang="en-US"/>
    </a:p>
  </c:txPr>
  <c:externalData r:id="rId4">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1" i="0" u="none" strike="noStrike" kern="1200" spc="0" baseline="0">
                <a:solidFill>
                  <a:schemeClr val="tx1"/>
                </a:solidFill>
                <a:latin typeface="+mn-lt"/>
                <a:ea typeface="+mn-ea"/>
                <a:cs typeface="+mn-cs"/>
              </a:defRPr>
            </a:pPr>
            <a:r>
              <a:rPr lang="en-US" sz="1400" b="1" dirty="0">
                <a:solidFill>
                  <a:schemeClr val="tx1"/>
                </a:solidFill>
                <a:latin typeface="Calibri" panose="020F0502020204030204" pitchFamily="34" charset="0"/>
                <a:ea typeface="Calibri" panose="020F0502020204030204" pitchFamily="34" charset="0"/>
                <a:cs typeface="Calibri" panose="020F0502020204030204" pitchFamily="34" charset="0"/>
              </a:rPr>
              <a:t>Engineering and Manufacturing Technologies starts, Cumbria, 2017/18-2022/23</a:t>
            </a:r>
          </a:p>
        </c:rich>
      </c:tx>
      <c:overlay val="0"/>
      <c:spPr>
        <a:noFill/>
        <a:ln>
          <a:noFill/>
        </a:ln>
        <a:effectLst/>
      </c:spPr>
      <c:txPr>
        <a:bodyPr rot="0" spcFirstLastPara="1" vertOverflow="ellipsis" vert="horz" wrap="square" anchor="ctr" anchorCtr="1"/>
        <a:lstStyle/>
        <a:p>
          <a:pPr>
            <a:defRPr sz="1400" b="1" i="0" u="none" strike="noStrike" kern="1200" spc="0" baseline="0">
              <a:solidFill>
                <a:schemeClr val="tx1"/>
              </a:solidFill>
              <a:latin typeface="+mn-lt"/>
              <a:ea typeface="+mn-ea"/>
              <a:cs typeface="+mn-cs"/>
            </a:defRPr>
          </a:pPr>
          <a:endParaRPr lang="en-US"/>
        </a:p>
      </c:txPr>
    </c:title>
    <c:autoTitleDeleted val="0"/>
    <c:plotArea>
      <c:layout/>
      <c:barChart>
        <c:barDir val="col"/>
        <c:grouping val="stacked"/>
        <c:varyColors val="0"/>
        <c:ser>
          <c:idx val="0"/>
          <c:order val="0"/>
          <c:tx>
            <c:strRef>
              <c:f>Sheet1!$K$27</c:f>
              <c:strCache>
                <c:ptCount val="1"/>
                <c:pt idx="0">
                  <c:v>16-18</c:v>
                </c:pt>
              </c:strCache>
            </c:strRef>
          </c:tx>
          <c:spPr>
            <a:solidFill>
              <a:schemeClr val="accent1"/>
            </a:solidFill>
            <a:ln>
              <a:noFill/>
            </a:ln>
            <a:effectLst/>
          </c:spPr>
          <c:invertIfNegative val="0"/>
          <c:cat>
            <c:strRef>
              <c:f>Sheet1!$J$28:$J$33</c:f>
              <c:strCache>
                <c:ptCount val="6"/>
                <c:pt idx="0">
                  <c:v>2017/18</c:v>
                </c:pt>
                <c:pt idx="1">
                  <c:v>2018/19</c:v>
                </c:pt>
                <c:pt idx="2">
                  <c:v>2019/20</c:v>
                </c:pt>
                <c:pt idx="3">
                  <c:v>2020/21</c:v>
                </c:pt>
                <c:pt idx="4">
                  <c:v>2021/22</c:v>
                </c:pt>
                <c:pt idx="5">
                  <c:v>2022/23</c:v>
                </c:pt>
              </c:strCache>
            </c:strRef>
          </c:cat>
          <c:val>
            <c:numRef>
              <c:f>Sheet1!$K$28:$K$33</c:f>
              <c:numCache>
                <c:formatCode>General</c:formatCode>
                <c:ptCount val="6"/>
                <c:pt idx="0">
                  <c:v>490</c:v>
                </c:pt>
                <c:pt idx="1">
                  <c:v>460</c:v>
                </c:pt>
                <c:pt idx="2">
                  <c:v>360</c:v>
                </c:pt>
                <c:pt idx="3">
                  <c:v>320</c:v>
                </c:pt>
                <c:pt idx="4">
                  <c:v>410</c:v>
                </c:pt>
                <c:pt idx="5">
                  <c:v>460</c:v>
                </c:pt>
              </c:numCache>
            </c:numRef>
          </c:val>
          <c:extLst>
            <c:ext xmlns:c16="http://schemas.microsoft.com/office/drawing/2014/chart" uri="{C3380CC4-5D6E-409C-BE32-E72D297353CC}">
              <c16:uniqueId val="{00000000-1A9F-4402-9B3F-0BBEC8648F71}"/>
            </c:ext>
          </c:extLst>
        </c:ser>
        <c:ser>
          <c:idx val="1"/>
          <c:order val="1"/>
          <c:tx>
            <c:strRef>
              <c:f>Sheet1!$L$27</c:f>
              <c:strCache>
                <c:ptCount val="1"/>
                <c:pt idx="0">
                  <c:v>19-24</c:v>
                </c:pt>
              </c:strCache>
            </c:strRef>
          </c:tx>
          <c:spPr>
            <a:solidFill>
              <a:schemeClr val="accent2"/>
            </a:solidFill>
            <a:ln>
              <a:noFill/>
            </a:ln>
            <a:effectLst/>
          </c:spPr>
          <c:invertIfNegative val="0"/>
          <c:cat>
            <c:strRef>
              <c:f>Sheet1!$J$28:$J$33</c:f>
              <c:strCache>
                <c:ptCount val="6"/>
                <c:pt idx="0">
                  <c:v>2017/18</c:v>
                </c:pt>
                <c:pt idx="1">
                  <c:v>2018/19</c:v>
                </c:pt>
                <c:pt idx="2">
                  <c:v>2019/20</c:v>
                </c:pt>
                <c:pt idx="3">
                  <c:v>2020/21</c:v>
                </c:pt>
                <c:pt idx="4">
                  <c:v>2021/22</c:v>
                </c:pt>
                <c:pt idx="5">
                  <c:v>2022/23</c:v>
                </c:pt>
              </c:strCache>
            </c:strRef>
          </c:cat>
          <c:val>
            <c:numRef>
              <c:f>Sheet1!$L$28:$L$33</c:f>
              <c:numCache>
                <c:formatCode>General</c:formatCode>
                <c:ptCount val="6"/>
                <c:pt idx="0">
                  <c:v>380</c:v>
                </c:pt>
                <c:pt idx="1">
                  <c:v>390</c:v>
                </c:pt>
                <c:pt idx="2">
                  <c:v>300</c:v>
                </c:pt>
                <c:pt idx="3">
                  <c:v>310</c:v>
                </c:pt>
                <c:pt idx="4">
                  <c:v>320</c:v>
                </c:pt>
                <c:pt idx="5">
                  <c:v>330</c:v>
                </c:pt>
              </c:numCache>
            </c:numRef>
          </c:val>
          <c:extLst>
            <c:ext xmlns:c16="http://schemas.microsoft.com/office/drawing/2014/chart" uri="{C3380CC4-5D6E-409C-BE32-E72D297353CC}">
              <c16:uniqueId val="{00000001-1A9F-4402-9B3F-0BBEC8648F71}"/>
            </c:ext>
          </c:extLst>
        </c:ser>
        <c:ser>
          <c:idx val="2"/>
          <c:order val="2"/>
          <c:tx>
            <c:strRef>
              <c:f>Sheet1!$M$27</c:f>
              <c:strCache>
                <c:ptCount val="1"/>
                <c:pt idx="0">
                  <c:v>25+</c:v>
                </c:pt>
              </c:strCache>
            </c:strRef>
          </c:tx>
          <c:spPr>
            <a:solidFill>
              <a:schemeClr val="accent3"/>
            </a:solidFill>
            <a:ln>
              <a:noFill/>
            </a:ln>
            <a:effectLst/>
          </c:spPr>
          <c:invertIfNegative val="0"/>
          <c:cat>
            <c:strRef>
              <c:f>Sheet1!$J$28:$J$33</c:f>
              <c:strCache>
                <c:ptCount val="6"/>
                <c:pt idx="0">
                  <c:v>2017/18</c:v>
                </c:pt>
                <c:pt idx="1">
                  <c:v>2018/19</c:v>
                </c:pt>
                <c:pt idx="2">
                  <c:v>2019/20</c:v>
                </c:pt>
                <c:pt idx="3">
                  <c:v>2020/21</c:v>
                </c:pt>
                <c:pt idx="4">
                  <c:v>2021/22</c:v>
                </c:pt>
                <c:pt idx="5">
                  <c:v>2022/23</c:v>
                </c:pt>
              </c:strCache>
            </c:strRef>
          </c:cat>
          <c:val>
            <c:numRef>
              <c:f>Sheet1!$M$28:$M$33</c:f>
              <c:numCache>
                <c:formatCode>General</c:formatCode>
                <c:ptCount val="6"/>
                <c:pt idx="0">
                  <c:v>220</c:v>
                </c:pt>
                <c:pt idx="1">
                  <c:v>170</c:v>
                </c:pt>
                <c:pt idx="2">
                  <c:v>200</c:v>
                </c:pt>
                <c:pt idx="3">
                  <c:v>190</c:v>
                </c:pt>
                <c:pt idx="4">
                  <c:v>250</c:v>
                </c:pt>
                <c:pt idx="5">
                  <c:v>240</c:v>
                </c:pt>
              </c:numCache>
            </c:numRef>
          </c:val>
          <c:extLst>
            <c:ext xmlns:c16="http://schemas.microsoft.com/office/drawing/2014/chart" uri="{C3380CC4-5D6E-409C-BE32-E72D297353CC}">
              <c16:uniqueId val="{00000002-1A9F-4402-9B3F-0BBEC8648F71}"/>
            </c:ext>
          </c:extLst>
        </c:ser>
        <c:dLbls>
          <c:showLegendKey val="0"/>
          <c:showVal val="0"/>
          <c:showCatName val="0"/>
          <c:showSerName val="0"/>
          <c:showPercent val="0"/>
          <c:showBubbleSize val="0"/>
        </c:dLbls>
        <c:gapWidth val="150"/>
        <c:overlap val="100"/>
        <c:axId val="1615322368"/>
        <c:axId val="1611283696"/>
      </c:barChart>
      <c:catAx>
        <c:axId val="161532236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crossAx val="1611283696"/>
        <c:crosses val="autoZero"/>
        <c:auto val="1"/>
        <c:lblAlgn val="ctr"/>
        <c:lblOffset val="100"/>
        <c:noMultiLvlLbl val="0"/>
      </c:catAx>
      <c:valAx>
        <c:axId val="161128369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crossAx val="161532236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legend>
    <c:plotVisOnly val="1"/>
    <c:dispBlanksAs val="gap"/>
    <c:showDLblsOverMax val="0"/>
  </c:chart>
  <c:spPr>
    <a:noFill/>
    <a:ln>
      <a:solidFill>
        <a:srgbClr val="312D4D"/>
      </a:solidFill>
    </a:ln>
    <a:effectLst/>
  </c:spPr>
  <c:txPr>
    <a:bodyPr/>
    <a:lstStyle/>
    <a:p>
      <a:pPr>
        <a:defRPr/>
      </a:pPr>
      <a:endParaRPr lang="en-US"/>
    </a:p>
  </c:txPr>
  <c:externalData r:id="rId4">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GB" sz="1600" b="1" i="0" u="none" strike="noStrike" kern="1200" spc="0" baseline="0" dirty="0">
                <a:solidFill>
                  <a:schemeClr val="tx1"/>
                </a:solidFill>
              </a:rPr>
              <a:t>Progression to Higher Education at Key Stage 5 by District of provider, 2017/18-2021/22</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Sheet2!$G$3</c:f>
              <c:strCache>
                <c:ptCount val="1"/>
                <c:pt idx="0">
                  <c:v>2017/18</c:v>
                </c:pt>
              </c:strCache>
            </c:strRef>
          </c:tx>
          <c:spPr>
            <a:solidFill>
              <a:schemeClr val="accent1"/>
            </a:solidFill>
            <a:ln>
              <a:noFill/>
            </a:ln>
            <a:effectLst/>
          </c:spPr>
          <c:invertIfNegative val="0"/>
          <c:cat>
            <c:strRef>
              <c:f>Sheet2!$F$4:$F$8</c:f>
              <c:strCache>
                <c:ptCount val="5"/>
                <c:pt idx="0">
                  <c:v>Allerdale</c:v>
                </c:pt>
                <c:pt idx="1">
                  <c:v>Carlisle</c:v>
                </c:pt>
                <c:pt idx="2">
                  <c:v>Copeland</c:v>
                </c:pt>
                <c:pt idx="3">
                  <c:v>Cumbria</c:v>
                </c:pt>
                <c:pt idx="4">
                  <c:v>England</c:v>
                </c:pt>
              </c:strCache>
            </c:strRef>
          </c:cat>
          <c:val>
            <c:numRef>
              <c:f>Sheet2!$G$4:$G$8</c:f>
              <c:numCache>
                <c:formatCode>General</c:formatCode>
                <c:ptCount val="5"/>
                <c:pt idx="0">
                  <c:v>28.7</c:v>
                </c:pt>
                <c:pt idx="1">
                  <c:v>29.5</c:v>
                </c:pt>
                <c:pt idx="2">
                  <c:v>42.9</c:v>
                </c:pt>
                <c:pt idx="3">
                  <c:v>30.1</c:v>
                </c:pt>
                <c:pt idx="4">
                  <c:v>34.799999999999997</c:v>
                </c:pt>
              </c:numCache>
            </c:numRef>
          </c:val>
          <c:extLst>
            <c:ext xmlns:c16="http://schemas.microsoft.com/office/drawing/2014/chart" uri="{C3380CC4-5D6E-409C-BE32-E72D297353CC}">
              <c16:uniqueId val="{00000000-5431-4861-AA72-0F1CE70EF5C3}"/>
            </c:ext>
          </c:extLst>
        </c:ser>
        <c:ser>
          <c:idx val="1"/>
          <c:order val="1"/>
          <c:tx>
            <c:strRef>
              <c:f>Sheet2!$H$3</c:f>
              <c:strCache>
                <c:ptCount val="1"/>
                <c:pt idx="0">
                  <c:v>2018/19</c:v>
                </c:pt>
              </c:strCache>
            </c:strRef>
          </c:tx>
          <c:spPr>
            <a:solidFill>
              <a:schemeClr val="accent2"/>
            </a:solidFill>
            <a:ln>
              <a:noFill/>
            </a:ln>
            <a:effectLst/>
          </c:spPr>
          <c:invertIfNegative val="0"/>
          <c:cat>
            <c:strRef>
              <c:f>Sheet2!$F$4:$F$8</c:f>
              <c:strCache>
                <c:ptCount val="5"/>
                <c:pt idx="0">
                  <c:v>Allerdale</c:v>
                </c:pt>
                <c:pt idx="1">
                  <c:v>Carlisle</c:v>
                </c:pt>
                <c:pt idx="2">
                  <c:v>Copeland</c:v>
                </c:pt>
                <c:pt idx="3">
                  <c:v>Cumbria</c:v>
                </c:pt>
                <c:pt idx="4">
                  <c:v>England</c:v>
                </c:pt>
              </c:strCache>
            </c:strRef>
          </c:cat>
          <c:val>
            <c:numRef>
              <c:f>Sheet2!$H$4:$H$8</c:f>
              <c:numCache>
                <c:formatCode>General</c:formatCode>
                <c:ptCount val="5"/>
                <c:pt idx="0">
                  <c:v>30.8</c:v>
                </c:pt>
                <c:pt idx="1">
                  <c:v>30.8</c:v>
                </c:pt>
                <c:pt idx="2">
                  <c:v>39.799999999999997</c:v>
                </c:pt>
                <c:pt idx="3">
                  <c:v>29.3</c:v>
                </c:pt>
                <c:pt idx="4">
                  <c:v>34.6</c:v>
                </c:pt>
              </c:numCache>
            </c:numRef>
          </c:val>
          <c:extLst>
            <c:ext xmlns:c16="http://schemas.microsoft.com/office/drawing/2014/chart" uri="{C3380CC4-5D6E-409C-BE32-E72D297353CC}">
              <c16:uniqueId val="{00000001-5431-4861-AA72-0F1CE70EF5C3}"/>
            </c:ext>
          </c:extLst>
        </c:ser>
        <c:ser>
          <c:idx val="2"/>
          <c:order val="2"/>
          <c:tx>
            <c:strRef>
              <c:f>Sheet2!$I$3</c:f>
              <c:strCache>
                <c:ptCount val="1"/>
                <c:pt idx="0">
                  <c:v>2019/20</c:v>
                </c:pt>
              </c:strCache>
            </c:strRef>
          </c:tx>
          <c:spPr>
            <a:solidFill>
              <a:schemeClr val="accent3"/>
            </a:solidFill>
            <a:ln>
              <a:noFill/>
            </a:ln>
            <a:effectLst/>
          </c:spPr>
          <c:invertIfNegative val="0"/>
          <c:cat>
            <c:strRef>
              <c:f>Sheet2!$F$4:$F$8</c:f>
              <c:strCache>
                <c:ptCount val="5"/>
                <c:pt idx="0">
                  <c:v>Allerdale</c:v>
                </c:pt>
                <c:pt idx="1">
                  <c:v>Carlisle</c:v>
                </c:pt>
                <c:pt idx="2">
                  <c:v>Copeland</c:v>
                </c:pt>
                <c:pt idx="3">
                  <c:v>Cumbria</c:v>
                </c:pt>
                <c:pt idx="4">
                  <c:v>England</c:v>
                </c:pt>
              </c:strCache>
            </c:strRef>
          </c:cat>
          <c:val>
            <c:numRef>
              <c:f>Sheet2!$I$4:$I$8</c:f>
              <c:numCache>
                <c:formatCode>General</c:formatCode>
                <c:ptCount val="5"/>
                <c:pt idx="0">
                  <c:v>27.1</c:v>
                </c:pt>
                <c:pt idx="1">
                  <c:v>35.9</c:v>
                </c:pt>
                <c:pt idx="2">
                  <c:v>45.2</c:v>
                </c:pt>
                <c:pt idx="3">
                  <c:v>30.9</c:v>
                </c:pt>
                <c:pt idx="4">
                  <c:v>35.5</c:v>
                </c:pt>
              </c:numCache>
            </c:numRef>
          </c:val>
          <c:extLst>
            <c:ext xmlns:c16="http://schemas.microsoft.com/office/drawing/2014/chart" uri="{C3380CC4-5D6E-409C-BE32-E72D297353CC}">
              <c16:uniqueId val="{00000002-5431-4861-AA72-0F1CE70EF5C3}"/>
            </c:ext>
          </c:extLst>
        </c:ser>
        <c:ser>
          <c:idx val="3"/>
          <c:order val="3"/>
          <c:tx>
            <c:strRef>
              <c:f>Sheet2!$J$3</c:f>
              <c:strCache>
                <c:ptCount val="1"/>
                <c:pt idx="0">
                  <c:v>2020/21</c:v>
                </c:pt>
              </c:strCache>
            </c:strRef>
          </c:tx>
          <c:spPr>
            <a:solidFill>
              <a:schemeClr val="accent4"/>
            </a:solidFill>
            <a:ln>
              <a:noFill/>
            </a:ln>
            <a:effectLst/>
          </c:spPr>
          <c:invertIfNegative val="0"/>
          <c:cat>
            <c:strRef>
              <c:f>Sheet2!$F$4:$F$8</c:f>
              <c:strCache>
                <c:ptCount val="5"/>
                <c:pt idx="0">
                  <c:v>Allerdale</c:v>
                </c:pt>
                <c:pt idx="1">
                  <c:v>Carlisle</c:v>
                </c:pt>
                <c:pt idx="2">
                  <c:v>Copeland</c:v>
                </c:pt>
                <c:pt idx="3">
                  <c:v>Cumbria</c:v>
                </c:pt>
                <c:pt idx="4">
                  <c:v>England</c:v>
                </c:pt>
              </c:strCache>
            </c:strRef>
          </c:cat>
          <c:val>
            <c:numRef>
              <c:f>Sheet2!$J$4:$J$8</c:f>
              <c:numCache>
                <c:formatCode>General</c:formatCode>
                <c:ptCount val="5"/>
                <c:pt idx="0">
                  <c:v>31</c:v>
                </c:pt>
                <c:pt idx="1">
                  <c:v>58.1</c:v>
                </c:pt>
                <c:pt idx="2">
                  <c:v>41.5</c:v>
                </c:pt>
                <c:pt idx="3">
                  <c:v>32.6</c:v>
                </c:pt>
                <c:pt idx="4">
                  <c:v>35.700000000000003</c:v>
                </c:pt>
              </c:numCache>
            </c:numRef>
          </c:val>
          <c:extLst>
            <c:ext xmlns:c16="http://schemas.microsoft.com/office/drawing/2014/chart" uri="{C3380CC4-5D6E-409C-BE32-E72D297353CC}">
              <c16:uniqueId val="{00000003-5431-4861-AA72-0F1CE70EF5C3}"/>
            </c:ext>
          </c:extLst>
        </c:ser>
        <c:ser>
          <c:idx val="4"/>
          <c:order val="4"/>
          <c:tx>
            <c:strRef>
              <c:f>Sheet2!$K$3</c:f>
              <c:strCache>
                <c:ptCount val="1"/>
                <c:pt idx="0">
                  <c:v>2021/22</c:v>
                </c:pt>
              </c:strCache>
            </c:strRef>
          </c:tx>
          <c:spPr>
            <a:solidFill>
              <a:schemeClr val="accent5"/>
            </a:solidFill>
            <a:ln>
              <a:noFill/>
            </a:ln>
            <a:effectLst/>
          </c:spPr>
          <c:invertIfNegative val="0"/>
          <c:cat>
            <c:strRef>
              <c:f>Sheet2!$F$4:$F$8</c:f>
              <c:strCache>
                <c:ptCount val="5"/>
                <c:pt idx="0">
                  <c:v>Allerdale</c:v>
                </c:pt>
                <c:pt idx="1">
                  <c:v>Carlisle</c:v>
                </c:pt>
                <c:pt idx="2">
                  <c:v>Copeland</c:v>
                </c:pt>
                <c:pt idx="3">
                  <c:v>Cumbria</c:v>
                </c:pt>
                <c:pt idx="4">
                  <c:v>England</c:v>
                </c:pt>
              </c:strCache>
            </c:strRef>
          </c:cat>
          <c:val>
            <c:numRef>
              <c:f>Sheet2!$K$4:$K$8</c:f>
              <c:numCache>
                <c:formatCode>General</c:formatCode>
                <c:ptCount val="5"/>
                <c:pt idx="0">
                  <c:v>38.9</c:v>
                </c:pt>
                <c:pt idx="1">
                  <c:v>56</c:v>
                </c:pt>
                <c:pt idx="2">
                  <c:v>47.6</c:v>
                </c:pt>
                <c:pt idx="3">
                  <c:v>40.9</c:v>
                </c:pt>
                <c:pt idx="4">
                  <c:v>43.7</c:v>
                </c:pt>
              </c:numCache>
            </c:numRef>
          </c:val>
          <c:extLst>
            <c:ext xmlns:c16="http://schemas.microsoft.com/office/drawing/2014/chart" uri="{C3380CC4-5D6E-409C-BE32-E72D297353CC}">
              <c16:uniqueId val="{00000004-5431-4861-AA72-0F1CE70EF5C3}"/>
            </c:ext>
          </c:extLst>
        </c:ser>
        <c:dLbls>
          <c:showLegendKey val="0"/>
          <c:showVal val="0"/>
          <c:showCatName val="0"/>
          <c:showSerName val="0"/>
          <c:showPercent val="0"/>
          <c:showBubbleSize val="0"/>
        </c:dLbls>
        <c:gapWidth val="219"/>
        <c:overlap val="-27"/>
        <c:axId val="2110108063"/>
        <c:axId val="2110109983"/>
      </c:barChart>
      <c:catAx>
        <c:axId val="211010806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crossAx val="2110109983"/>
        <c:crosses val="autoZero"/>
        <c:auto val="1"/>
        <c:lblAlgn val="ctr"/>
        <c:lblOffset val="100"/>
        <c:noMultiLvlLbl val="0"/>
      </c:catAx>
      <c:valAx>
        <c:axId val="2110109983"/>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GB" sz="1200" dirty="0">
                    <a:solidFill>
                      <a:schemeClr val="tx1"/>
                    </a:solidFill>
                  </a:rPr>
                  <a:t>Percentage of Key Stage 5 leavers</a:t>
                </a:r>
              </a:p>
            </c:rich>
          </c:tx>
          <c:layout>
            <c:manualLayout>
              <c:xMode val="edge"/>
              <c:yMode val="edge"/>
              <c:x val="1.1666666972878399E-2"/>
              <c:y val="0.26477725634053301"/>
            </c:manualLayout>
          </c:layout>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crossAx val="2110108063"/>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legend>
    <c:plotVisOnly val="1"/>
    <c:dispBlanksAs val="gap"/>
    <c:showDLblsOverMax val="0"/>
  </c:chart>
  <c:spPr>
    <a:noFill/>
    <a:ln>
      <a:solidFill>
        <a:schemeClr val="tx1"/>
      </a:solid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spc="0" baseline="0">
                <a:solidFill>
                  <a:schemeClr val="tx1"/>
                </a:solidFill>
                <a:latin typeface="Calibri" panose="020F0502020204030204" pitchFamily="34" charset="0"/>
                <a:ea typeface="Calibri" panose="020F0502020204030204" pitchFamily="34" charset="0"/>
                <a:cs typeface="Calibri" panose="020F0502020204030204" pitchFamily="34" charset="0"/>
              </a:defRPr>
            </a:pPr>
            <a:r>
              <a:rPr lang="en-GB" sz="1600" b="1">
                <a:solidFill>
                  <a:schemeClr val="tx1"/>
                </a:solidFill>
                <a:latin typeface="Calibri" panose="020F0502020204030204" pitchFamily="34" charset="0"/>
                <a:ea typeface="Calibri" panose="020F0502020204030204" pitchFamily="34" charset="0"/>
                <a:cs typeface="Calibri" panose="020F0502020204030204" pitchFamily="34" charset="0"/>
              </a:rPr>
              <a:t>Change in the 15-64</a:t>
            </a:r>
            <a:r>
              <a:rPr lang="en-GB" sz="1600" b="1" baseline="0">
                <a:solidFill>
                  <a:schemeClr val="tx1"/>
                </a:solidFill>
                <a:latin typeface="Calibri" panose="020F0502020204030204" pitchFamily="34" charset="0"/>
                <a:ea typeface="Calibri" panose="020F0502020204030204" pitchFamily="34" charset="0"/>
                <a:cs typeface="Calibri" panose="020F0502020204030204" pitchFamily="34" charset="0"/>
              </a:rPr>
              <a:t> population: Census 2011-21 actual and 2020-35 forecast</a:t>
            </a:r>
            <a:endParaRPr lang="en-GB" sz="1600" b="1">
              <a:solidFill>
                <a:schemeClr val="tx1"/>
              </a:solidFill>
              <a:latin typeface="Calibri" panose="020F0502020204030204" pitchFamily="34" charset="0"/>
              <a:ea typeface="Calibri" panose="020F0502020204030204" pitchFamily="34" charset="0"/>
              <a:cs typeface="Calibri" panose="020F0502020204030204" pitchFamily="34" charset="0"/>
            </a:endParaRPr>
          </a:p>
        </c:rich>
      </c:tx>
      <c:overlay val="0"/>
      <c:spPr>
        <a:noFill/>
        <a:ln>
          <a:noFill/>
        </a:ln>
        <a:effectLst/>
      </c:spPr>
      <c:txPr>
        <a:bodyPr rot="0" spcFirstLastPara="1" vertOverflow="ellipsis" vert="horz" wrap="square" anchor="ctr" anchorCtr="1"/>
        <a:lstStyle/>
        <a:p>
          <a:pPr>
            <a:defRPr sz="1600" b="1" i="0" u="none" strike="noStrike" kern="1200" spc="0" baseline="0">
              <a:solidFill>
                <a:schemeClr val="tx1"/>
              </a:solidFill>
              <a:latin typeface="Calibri" panose="020F0502020204030204" pitchFamily="34" charset="0"/>
              <a:ea typeface="Calibri" panose="020F0502020204030204" pitchFamily="34" charset="0"/>
              <a:cs typeface="Calibri" panose="020F0502020204030204" pitchFamily="34" charset="0"/>
            </a:defRPr>
          </a:pPr>
          <a:endParaRPr lang="en-GB"/>
        </a:p>
      </c:txPr>
    </c:title>
    <c:autoTitleDeleted val="0"/>
    <c:plotArea>
      <c:layout>
        <c:manualLayout>
          <c:layoutTarget val="inner"/>
          <c:xMode val="edge"/>
          <c:yMode val="edge"/>
          <c:x val="7.1344925634295717E-2"/>
          <c:y val="0.25398840731127387"/>
          <c:w val="0.89532174103237094"/>
          <c:h val="0.58918218034575753"/>
        </c:manualLayout>
      </c:layout>
      <c:barChart>
        <c:barDir val="col"/>
        <c:grouping val="clustered"/>
        <c:varyColors val="0"/>
        <c:ser>
          <c:idx val="0"/>
          <c:order val="0"/>
          <c:tx>
            <c:strRef>
              <c:f>Sheet1!$B$3</c:f>
              <c:strCache>
                <c:ptCount val="1"/>
                <c:pt idx="0">
                  <c:v>2011-2021 Census change</c:v>
                </c:pt>
              </c:strCache>
            </c:strRef>
          </c:tx>
          <c:spPr>
            <a:solidFill>
              <a:schemeClr val="accent1"/>
            </a:solidFill>
            <a:ln>
              <a:noFill/>
            </a:ln>
            <a:effectLst/>
          </c:spPr>
          <c:invertIfNegative val="0"/>
          <c:cat>
            <c:strRef>
              <c:f>Sheet1!$C$2:$G$2</c:f>
              <c:strCache>
                <c:ptCount val="5"/>
                <c:pt idx="0">
                  <c:v>England</c:v>
                </c:pt>
                <c:pt idx="1">
                  <c:v>Allerdale</c:v>
                </c:pt>
                <c:pt idx="2">
                  <c:v>Carlisle</c:v>
                </c:pt>
                <c:pt idx="3">
                  <c:v>Copeland</c:v>
                </c:pt>
                <c:pt idx="4">
                  <c:v>Cumberland</c:v>
                </c:pt>
              </c:strCache>
            </c:strRef>
          </c:cat>
          <c:val>
            <c:numRef>
              <c:f>Sheet1!$C$3:$G$3</c:f>
              <c:numCache>
                <c:formatCode>General</c:formatCode>
                <c:ptCount val="5"/>
                <c:pt idx="0">
                  <c:v>3.6</c:v>
                </c:pt>
                <c:pt idx="1">
                  <c:v>-5.9</c:v>
                </c:pt>
                <c:pt idx="2">
                  <c:v>-2.5</c:v>
                </c:pt>
                <c:pt idx="3">
                  <c:v>-10.7</c:v>
                </c:pt>
                <c:pt idx="4">
                  <c:v>-5.7</c:v>
                </c:pt>
              </c:numCache>
            </c:numRef>
          </c:val>
          <c:extLst>
            <c:ext xmlns:c16="http://schemas.microsoft.com/office/drawing/2014/chart" uri="{C3380CC4-5D6E-409C-BE32-E72D297353CC}">
              <c16:uniqueId val="{00000000-0959-4F88-AD1B-5A2196405FAD}"/>
            </c:ext>
          </c:extLst>
        </c:ser>
        <c:ser>
          <c:idx val="1"/>
          <c:order val="1"/>
          <c:tx>
            <c:strRef>
              <c:f>Sheet1!$B$4</c:f>
              <c:strCache>
                <c:ptCount val="1"/>
                <c:pt idx="0">
                  <c:v>2020-2035 ONS forecast</c:v>
                </c:pt>
              </c:strCache>
            </c:strRef>
          </c:tx>
          <c:spPr>
            <a:solidFill>
              <a:schemeClr val="accent2"/>
            </a:solidFill>
            <a:ln>
              <a:noFill/>
            </a:ln>
            <a:effectLst/>
          </c:spPr>
          <c:invertIfNegative val="0"/>
          <c:cat>
            <c:strRef>
              <c:f>Sheet1!$C$2:$G$2</c:f>
              <c:strCache>
                <c:ptCount val="5"/>
                <c:pt idx="0">
                  <c:v>England</c:v>
                </c:pt>
                <c:pt idx="1">
                  <c:v>Allerdale</c:v>
                </c:pt>
                <c:pt idx="2">
                  <c:v>Carlisle</c:v>
                </c:pt>
                <c:pt idx="3">
                  <c:v>Copeland</c:v>
                </c:pt>
                <c:pt idx="4">
                  <c:v>Cumberland</c:v>
                </c:pt>
              </c:strCache>
            </c:strRef>
          </c:cat>
          <c:val>
            <c:numRef>
              <c:f>Sheet1!$C$4:$G$4</c:f>
              <c:numCache>
                <c:formatCode>General</c:formatCode>
                <c:ptCount val="5"/>
                <c:pt idx="0">
                  <c:v>2.2999999999999998</c:v>
                </c:pt>
                <c:pt idx="1">
                  <c:v>-6.8</c:v>
                </c:pt>
                <c:pt idx="2">
                  <c:v>-7.3</c:v>
                </c:pt>
                <c:pt idx="3">
                  <c:v>-12.7</c:v>
                </c:pt>
                <c:pt idx="4">
                  <c:v>-8.5</c:v>
                </c:pt>
              </c:numCache>
            </c:numRef>
          </c:val>
          <c:extLst>
            <c:ext xmlns:c16="http://schemas.microsoft.com/office/drawing/2014/chart" uri="{C3380CC4-5D6E-409C-BE32-E72D297353CC}">
              <c16:uniqueId val="{00000001-0959-4F88-AD1B-5A2196405FAD}"/>
            </c:ext>
          </c:extLst>
        </c:ser>
        <c:dLbls>
          <c:showLegendKey val="0"/>
          <c:showVal val="0"/>
          <c:showCatName val="0"/>
          <c:showSerName val="0"/>
          <c:showPercent val="0"/>
          <c:showBubbleSize val="0"/>
        </c:dLbls>
        <c:gapWidth val="219"/>
        <c:overlap val="-27"/>
        <c:axId val="655535888"/>
        <c:axId val="655517648"/>
      </c:barChart>
      <c:catAx>
        <c:axId val="655535888"/>
        <c:scaling>
          <c:orientation val="minMax"/>
        </c:scaling>
        <c:delete val="0"/>
        <c:axPos val="b"/>
        <c:numFmt formatCode="General" sourceLinked="1"/>
        <c:majorTickMark val="none"/>
        <c:minorTickMark val="none"/>
        <c:tickLblPos val="high"/>
        <c:spPr>
          <a:noFill/>
          <a:ln w="9525" cap="flat" cmpd="sng" algn="ctr">
            <a:solidFill>
              <a:schemeClr val="tx1">
                <a:lumMod val="15000"/>
                <a:lumOff val="85000"/>
              </a:schemeClr>
            </a:solidFill>
            <a:round/>
          </a:ln>
          <a:effectLst/>
        </c:spPr>
        <c:txPr>
          <a:bodyPr rot="0" spcFirstLastPara="1" vertOverflow="ellipsis" wrap="square" anchor="ctr" anchorCtr="0"/>
          <a:lstStyle/>
          <a:p>
            <a:pPr>
              <a:defRPr sz="1400" b="0" i="0" u="none" strike="noStrike" kern="1200" baseline="0">
                <a:solidFill>
                  <a:schemeClr val="tx1"/>
                </a:solidFill>
                <a:latin typeface="+mn-lt"/>
                <a:ea typeface="+mn-ea"/>
                <a:cs typeface="+mn-cs"/>
              </a:defRPr>
            </a:pPr>
            <a:endParaRPr lang="en-US"/>
          </a:p>
        </c:txPr>
        <c:crossAx val="655517648"/>
        <c:crosses val="autoZero"/>
        <c:auto val="1"/>
        <c:lblAlgn val="ctr"/>
        <c:lblOffset val="100"/>
        <c:noMultiLvlLbl val="0"/>
      </c:catAx>
      <c:valAx>
        <c:axId val="655517648"/>
        <c:scaling>
          <c:orientation val="minMax"/>
          <c:max val="4"/>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crossAx val="65553588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tx1"/>
              </a:solidFill>
              <a:latin typeface="Calibri" panose="020F0502020204030204" pitchFamily="34" charset="0"/>
              <a:ea typeface="Calibri" panose="020F0502020204030204" pitchFamily="34" charset="0"/>
              <a:cs typeface="Calibri" panose="020F0502020204030204" pitchFamily="34" charset="0"/>
            </a:defRPr>
          </a:pPr>
          <a:endParaRPr lang="en-US"/>
        </a:p>
      </c:txPr>
    </c:legend>
    <c:plotVisOnly val="1"/>
    <c:dispBlanksAs val="gap"/>
    <c:showDLblsOverMax val="0"/>
  </c:chart>
  <c:spPr>
    <a:noFill/>
    <a:ln>
      <a:solidFill>
        <a:schemeClr val="tx1"/>
      </a:solid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600" b="1" i="0" u="none" strike="noStrike" kern="1200" spc="0" baseline="0">
                <a:solidFill>
                  <a:schemeClr val="tx1"/>
                </a:solidFill>
                <a:latin typeface="+mn-lt"/>
                <a:ea typeface="+mn-ea"/>
                <a:cs typeface="+mn-cs"/>
              </a:defRPr>
            </a:pPr>
            <a:r>
              <a:rPr lang="en-GB" sz="1600" b="1">
                <a:solidFill>
                  <a:schemeClr val="tx1"/>
                </a:solidFill>
              </a:rPr>
              <a:t>Job</a:t>
            </a:r>
            <a:r>
              <a:rPr lang="en-GB" sz="1600" b="1" baseline="0">
                <a:solidFill>
                  <a:schemeClr val="tx1"/>
                </a:solidFill>
              </a:rPr>
              <a:t> density, Cumbria and England, 2000-2022</a:t>
            </a:r>
            <a:endParaRPr lang="en-GB" sz="1600" b="1">
              <a:solidFill>
                <a:schemeClr val="tx1"/>
              </a:solidFill>
            </a:endParaRPr>
          </a:p>
        </c:rich>
      </c:tx>
      <c:overlay val="0"/>
      <c:spPr>
        <a:noFill/>
        <a:ln>
          <a:noFill/>
        </a:ln>
        <a:effectLst/>
      </c:spPr>
      <c:txPr>
        <a:bodyPr rot="0" spcFirstLastPara="1" vertOverflow="ellipsis" vert="horz" wrap="square" anchor="ctr" anchorCtr="1"/>
        <a:lstStyle/>
        <a:p>
          <a:pPr>
            <a:defRPr sz="1600" b="1" i="0" u="none" strike="noStrike" kern="1200" spc="0" baseline="0">
              <a:solidFill>
                <a:schemeClr val="tx1"/>
              </a:solidFill>
              <a:latin typeface="+mn-lt"/>
              <a:ea typeface="+mn-ea"/>
              <a:cs typeface="+mn-cs"/>
            </a:defRPr>
          </a:pPr>
          <a:endParaRPr lang="en-GB"/>
        </a:p>
      </c:txPr>
    </c:title>
    <c:autoTitleDeleted val="0"/>
    <c:plotArea>
      <c:layout/>
      <c:lineChart>
        <c:grouping val="standard"/>
        <c:varyColors val="0"/>
        <c:ser>
          <c:idx val="0"/>
          <c:order val="0"/>
          <c:tx>
            <c:strRef>
              <c:f>Sheet1!$C$3</c:f>
              <c:strCache>
                <c:ptCount val="1"/>
                <c:pt idx="0">
                  <c:v>Cumbria</c:v>
                </c:pt>
              </c:strCache>
            </c:strRef>
          </c:tx>
          <c:spPr>
            <a:ln w="28575" cap="rnd">
              <a:solidFill>
                <a:schemeClr val="accent1"/>
              </a:solidFill>
              <a:round/>
            </a:ln>
            <a:effectLst/>
          </c:spPr>
          <c:marker>
            <c:symbol val="none"/>
          </c:marker>
          <c:cat>
            <c:numRef>
              <c:f>Sheet1!$B$4:$B$26</c:f>
              <c:numCache>
                <c:formatCode>@</c:formatCode>
                <c:ptCount val="23"/>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pt idx="19">
                  <c:v>2019</c:v>
                </c:pt>
                <c:pt idx="20">
                  <c:v>2020</c:v>
                </c:pt>
                <c:pt idx="21">
                  <c:v>2021</c:v>
                </c:pt>
                <c:pt idx="22">
                  <c:v>2022</c:v>
                </c:pt>
              </c:numCache>
            </c:numRef>
          </c:cat>
          <c:val>
            <c:numRef>
              <c:f>Sheet1!$C$4:$C$26</c:f>
            </c:numRef>
          </c:val>
          <c:smooth val="0"/>
          <c:extLst>
            <c:ext xmlns:c16="http://schemas.microsoft.com/office/drawing/2014/chart" uri="{C3380CC4-5D6E-409C-BE32-E72D297353CC}">
              <c16:uniqueId val="{00000000-0D0B-48D7-8CAF-6029298AAA8B}"/>
            </c:ext>
          </c:extLst>
        </c:ser>
        <c:ser>
          <c:idx val="1"/>
          <c:order val="1"/>
          <c:tx>
            <c:strRef>
              <c:f>Sheet1!$D$3</c:f>
              <c:strCache>
                <c:ptCount val="1"/>
                <c:pt idx="0">
                  <c:v>Cumbria</c:v>
                </c:pt>
              </c:strCache>
            </c:strRef>
          </c:tx>
          <c:spPr>
            <a:ln w="28575" cap="rnd">
              <a:solidFill>
                <a:schemeClr val="accent2"/>
              </a:solidFill>
              <a:round/>
            </a:ln>
            <a:effectLst/>
          </c:spPr>
          <c:marker>
            <c:symbol val="none"/>
          </c:marker>
          <c:cat>
            <c:numRef>
              <c:f>Sheet1!$B$4:$B$26</c:f>
              <c:numCache>
                <c:formatCode>@</c:formatCode>
                <c:ptCount val="23"/>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pt idx="19">
                  <c:v>2019</c:v>
                </c:pt>
                <c:pt idx="20">
                  <c:v>2020</c:v>
                </c:pt>
                <c:pt idx="21">
                  <c:v>2021</c:v>
                </c:pt>
                <c:pt idx="22">
                  <c:v>2022</c:v>
                </c:pt>
              </c:numCache>
            </c:numRef>
          </c:cat>
          <c:val>
            <c:numRef>
              <c:f>Sheet1!$D$4:$D$26</c:f>
              <c:numCache>
                <c:formatCode>General</c:formatCode>
                <c:ptCount val="23"/>
                <c:pt idx="0">
                  <c:v>0.73</c:v>
                </c:pt>
                <c:pt idx="1">
                  <c:v>0.7</c:v>
                </c:pt>
                <c:pt idx="2">
                  <c:v>0.75</c:v>
                </c:pt>
                <c:pt idx="3">
                  <c:v>0.82</c:v>
                </c:pt>
                <c:pt idx="4">
                  <c:v>0.83</c:v>
                </c:pt>
                <c:pt idx="5">
                  <c:v>0.75</c:v>
                </c:pt>
                <c:pt idx="6">
                  <c:v>0.81</c:v>
                </c:pt>
                <c:pt idx="7">
                  <c:v>0.81</c:v>
                </c:pt>
                <c:pt idx="8">
                  <c:v>0.8</c:v>
                </c:pt>
                <c:pt idx="9">
                  <c:v>0.81</c:v>
                </c:pt>
                <c:pt idx="10">
                  <c:v>0.8</c:v>
                </c:pt>
                <c:pt idx="11">
                  <c:v>0.81</c:v>
                </c:pt>
                <c:pt idx="12">
                  <c:v>0.86</c:v>
                </c:pt>
                <c:pt idx="13">
                  <c:v>0.87</c:v>
                </c:pt>
                <c:pt idx="14">
                  <c:v>0.88</c:v>
                </c:pt>
                <c:pt idx="15">
                  <c:v>0.9</c:v>
                </c:pt>
                <c:pt idx="16">
                  <c:v>0.93</c:v>
                </c:pt>
                <c:pt idx="17">
                  <c:v>0.91</c:v>
                </c:pt>
                <c:pt idx="18">
                  <c:v>0.93</c:v>
                </c:pt>
                <c:pt idx="19">
                  <c:v>0.96</c:v>
                </c:pt>
                <c:pt idx="20">
                  <c:v>0.92</c:v>
                </c:pt>
                <c:pt idx="21">
                  <c:v>0.9</c:v>
                </c:pt>
                <c:pt idx="22">
                  <c:v>0.9</c:v>
                </c:pt>
              </c:numCache>
            </c:numRef>
          </c:val>
          <c:smooth val="0"/>
          <c:extLst>
            <c:ext xmlns:c16="http://schemas.microsoft.com/office/drawing/2014/chart" uri="{C3380CC4-5D6E-409C-BE32-E72D297353CC}">
              <c16:uniqueId val="{00000001-0D0B-48D7-8CAF-6029298AAA8B}"/>
            </c:ext>
          </c:extLst>
        </c:ser>
        <c:ser>
          <c:idx val="3"/>
          <c:order val="3"/>
          <c:tx>
            <c:strRef>
              <c:f>Sheet1!$F$3</c:f>
              <c:strCache>
                <c:ptCount val="1"/>
                <c:pt idx="0">
                  <c:v>England</c:v>
                </c:pt>
              </c:strCache>
            </c:strRef>
          </c:tx>
          <c:spPr>
            <a:ln w="28575" cap="rnd">
              <a:solidFill>
                <a:srgbClr val="312D4D"/>
              </a:solidFill>
              <a:round/>
            </a:ln>
            <a:effectLst/>
          </c:spPr>
          <c:marker>
            <c:symbol val="none"/>
          </c:marker>
          <c:cat>
            <c:numRef>
              <c:f>Sheet1!$B$4:$B$26</c:f>
              <c:numCache>
                <c:formatCode>@</c:formatCode>
                <c:ptCount val="23"/>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pt idx="19">
                  <c:v>2019</c:v>
                </c:pt>
                <c:pt idx="20">
                  <c:v>2020</c:v>
                </c:pt>
                <c:pt idx="21">
                  <c:v>2021</c:v>
                </c:pt>
                <c:pt idx="22">
                  <c:v>2022</c:v>
                </c:pt>
              </c:numCache>
            </c:numRef>
          </c:cat>
          <c:val>
            <c:numRef>
              <c:f>Sheet1!$F$4:$F$26</c:f>
              <c:numCache>
                <c:formatCode>General</c:formatCode>
                <c:ptCount val="23"/>
                <c:pt idx="0">
                  <c:v>0.8</c:v>
                </c:pt>
                <c:pt idx="1">
                  <c:v>0.8</c:v>
                </c:pt>
                <c:pt idx="2">
                  <c:v>0.8</c:v>
                </c:pt>
                <c:pt idx="3">
                  <c:v>0.8</c:v>
                </c:pt>
                <c:pt idx="4">
                  <c:v>0.8</c:v>
                </c:pt>
                <c:pt idx="5">
                  <c:v>0.81</c:v>
                </c:pt>
                <c:pt idx="6">
                  <c:v>0.79</c:v>
                </c:pt>
                <c:pt idx="7">
                  <c:v>0.8</c:v>
                </c:pt>
                <c:pt idx="8">
                  <c:v>0.79</c:v>
                </c:pt>
                <c:pt idx="9">
                  <c:v>0.77</c:v>
                </c:pt>
                <c:pt idx="10">
                  <c:v>0.77</c:v>
                </c:pt>
                <c:pt idx="11">
                  <c:v>0.78</c:v>
                </c:pt>
                <c:pt idx="12">
                  <c:v>0.79</c:v>
                </c:pt>
                <c:pt idx="13">
                  <c:v>0.8</c:v>
                </c:pt>
                <c:pt idx="14">
                  <c:v>0.82</c:v>
                </c:pt>
                <c:pt idx="15">
                  <c:v>0.84</c:v>
                </c:pt>
                <c:pt idx="16">
                  <c:v>0.86</c:v>
                </c:pt>
                <c:pt idx="17">
                  <c:v>0.87</c:v>
                </c:pt>
                <c:pt idx="18">
                  <c:v>0.87</c:v>
                </c:pt>
                <c:pt idx="19">
                  <c:v>0.88</c:v>
                </c:pt>
                <c:pt idx="20">
                  <c:v>0.85</c:v>
                </c:pt>
                <c:pt idx="21">
                  <c:v>0.86</c:v>
                </c:pt>
                <c:pt idx="22">
                  <c:v>0.88</c:v>
                </c:pt>
              </c:numCache>
            </c:numRef>
          </c:val>
          <c:smooth val="0"/>
          <c:extLst>
            <c:ext xmlns:c16="http://schemas.microsoft.com/office/drawing/2014/chart" uri="{C3380CC4-5D6E-409C-BE32-E72D297353CC}">
              <c16:uniqueId val="{00000002-0D0B-48D7-8CAF-6029298AAA8B}"/>
            </c:ext>
          </c:extLst>
        </c:ser>
        <c:dLbls>
          <c:showLegendKey val="0"/>
          <c:showVal val="0"/>
          <c:showCatName val="0"/>
          <c:showSerName val="0"/>
          <c:showPercent val="0"/>
          <c:showBubbleSize val="0"/>
        </c:dLbls>
        <c:smooth val="0"/>
        <c:axId val="544338896"/>
        <c:axId val="676366544"/>
        <c:extLst>
          <c:ext xmlns:c15="http://schemas.microsoft.com/office/drawing/2012/chart" uri="{02D57815-91ED-43cb-92C2-25804820EDAC}">
            <c15:filteredLineSeries>
              <c15:ser>
                <c:idx val="2"/>
                <c:order val="2"/>
                <c:tx>
                  <c:strRef>
                    <c:extLst>
                      <c:ext uri="{02D57815-91ED-43cb-92C2-25804820EDAC}">
                        <c15:formulaRef>
                          <c15:sqref>Sheet1!$E$3</c15:sqref>
                        </c15:formulaRef>
                      </c:ext>
                    </c:extLst>
                    <c:strCache>
                      <c:ptCount val="1"/>
                      <c:pt idx="0">
                        <c:v>North West</c:v>
                      </c:pt>
                    </c:strCache>
                  </c:strRef>
                </c:tx>
                <c:spPr>
                  <a:ln w="28575" cap="rnd">
                    <a:solidFill>
                      <a:schemeClr val="accent3"/>
                    </a:solidFill>
                    <a:round/>
                  </a:ln>
                  <a:effectLst/>
                </c:spPr>
                <c:marker>
                  <c:symbol val="none"/>
                </c:marker>
                <c:cat>
                  <c:numRef>
                    <c:extLst>
                      <c:ext uri="{02D57815-91ED-43cb-92C2-25804820EDAC}">
                        <c15:formulaRef>
                          <c15:sqref>Sheet1!$B$4:$B$26</c15:sqref>
                        </c15:formulaRef>
                      </c:ext>
                    </c:extLst>
                    <c:numCache>
                      <c:formatCode>@</c:formatCode>
                      <c:ptCount val="23"/>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pt idx="19">
                        <c:v>2019</c:v>
                      </c:pt>
                      <c:pt idx="20">
                        <c:v>2020</c:v>
                      </c:pt>
                      <c:pt idx="21">
                        <c:v>2021</c:v>
                      </c:pt>
                      <c:pt idx="22">
                        <c:v>2022</c:v>
                      </c:pt>
                    </c:numCache>
                  </c:numRef>
                </c:cat>
                <c:val>
                  <c:numRef>
                    <c:extLst>
                      <c:ext uri="{02D57815-91ED-43cb-92C2-25804820EDAC}">
                        <c15:formulaRef>
                          <c15:sqref>Sheet1!$E$4:$E$26</c15:sqref>
                        </c15:formulaRef>
                      </c:ext>
                    </c:extLst>
                    <c:numCache>
                      <c:formatCode>General</c:formatCode>
                      <c:ptCount val="23"/>
                      <c:pt idx="0">
                        <c:v>0.75</c:v>
                      </c:pt>
                      <c:pt idx="1">
                        <c:v>0.76</c:v>
                      </c:pt>
                      <c:pt idx="2">
                        <c:v>0.77</c:v>
                      </c:pt>
                      <c:pt idx="3">
                        <c:v>0.77</c:v>
                      </c:pt>
                      <c:pt idx="4">
                        <c:v>0.78</c:v>
                      </c:pt>
                      <c:pt idx="5">
                        <c:v>0.76</c:v>
                      </c:pt>
                      <c:pt idx="6">
                        <c:v>0.76</c:v>
                      </c:pt>
                      <c:pt idx="7">
                        <c:v>0.76</c:v>
                      </c:pt>
                      <c:pt idx="8">
                        <c:v>0.75</c:v>
                      </c:pt>
                      <c:pt idx="9">
                        <c:v>0.74</c:v>
                      </c:pt>
                      <c:pt idx="10">
                        <c:v>0.73</c:v>
                      </c:pt>
                      <c:pt idx="11">
                        <c:v>0.74</c:v>
                      </c:pt>
                      <c:pt idx="12">
                        <c:v>0.75</c:v>
                      </c:pt>
                      <c:pt idx="13">
                        <c:v>0.77</c:v>
                      </c:pt>
                      <c:pt idx="14">
                        <c:v>0.78</c:v>
                      </c:pt>
                      <c:pt idx="15">
                        <c:v>0.8</c:v>
                      </c:pt>
                      <c:pt idx="16">
                        <c:v>0.82</c:v>
                      </c:pt>
                      <c:pt idx="17">
                        <c:v>0.83</c:v>
                      </c:pt>
                      <c:pt idx="18">
                        <c:v>0.84</c:v>
                      </c:pt>
                      <c:pt idx="19">
                        <c:v>0.86</c:v>
                      </c:pt>
                      <c:pt idx="20">
                        <c:v>0.82</c:v>
                      </c:pt>
                      <c:pt idx="21">
                        <c:v>0.83</c:v>
                      </c:pt>
                      <c:pt idx="22">
                        <c:v>0.84</c:v>
                      </c:pt>
                    </c:numCache>
                  </c:numRef>
                </c:val>
                <c:smooth val="0"/>
                <c:extLst>
                  <c:ext xmlns:c16="http://schemas.microsoft.com/office/drawing/2014/chart" uri="{C3380CC4-5D6E-409C-BE32-E72D297353CC}">
                    <c16:uniqueId val="{00000003-0D0B-48D7-8CAF-6029298AAA8B}"/>
                  </c:ext>
                </c:extLst>
              </c15:ser>
            </c15:filteredLineSeries>
          </c:ext>
        </c:extLst>
      </c:lineChart>
      <c:catAx>
        <c:axId val="544338896"/>
        <c:scaling>
          <c:orientation val="minMax"/>
        </c:scaling>
        <c:delete val="0"/>
        <c:axPos val="b"/>
        <c:numFmt formatCode="@"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crossAx val="676366544"/>
        <c:crosses val="autoZero"/>
        <c:auto val="1"/>
        <c:lblAlgn val="ctr"/>
        <c:lblOffset val="100"/>
        <c:noMultiLvlLbl val="0"/>
      </c:catAx>
      <c:valAx>
        <c:axId val="676366544"/>
        <c:scaling>
          <c:orientation val="minMax"/>
          <c:min val="0.65000000000000013"/>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crossAx val="54433889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legend>
    <c:plotVisOnly val="1"/>
    <c:dispBlanksAs val="gap"/>
    <c:showDLblsOverMax val="0"/>
  </c:chart>
  <c:spPr>
    <a:noFill/>
    <a:ln>
      <a:solidFill>
        <a:srgbClr val="312D4D"/>
      </a:solidFill>
    </a:ln>
    <a:effectLst/>
  </c:spPr>
  <c:txPr>
    <a:bodyPr/>
    <a:lstStyle/>
    <a:p>
      <a:pPr>
        <a:defRPr/>
      </a:pPr>
      <a:endParaRPr lang="en-US"/>
    </a:p>
  </c:txPr>
  <c:externalData r:id="rId4">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spc="0" baseline="0">
                <a:solidFill>
                  <a:schemeClr val="tx1"/>
                </a:solidFill>
                <a:latin typeface="+mn-lt"/>
                <a:ea typeface="+mn-ea"/>
                <a:cs typeface="+mn-cs"/>
              </a:defRPr>
            </a:pPr>
            <a:r>
              <a:rPr lang="en-GB" sz="1600" b="1">
                <a:solidFill>
                  <a:schemeClr val="tx1"/>
                </a:solidFill>
              </a:rPr>
              <a:t>Job</a:t>
            </a:r>
            <a:r>
              <a:rPr lang="en-GB" sz="1600" b="1" baseline="0">
                <a:solidFill>
                  <a:schemeClr val="tx1"/>
                </a:solidFill>
              </a:rPr>
              <a:t> density in Cumberland districts, 2000-2022</a:t>
            </a:r>
            <a:endParaRPr lang="en-GB" sz="1600" b="1">
              <a:solidFill>
                <a:schemeClr val="tx1"/>
              </a:solidFill>
            </a:endParaRPr>
          </a:p>
        </c:rich>
      </c:tx>
      <c:overlay val="0"/>
      <c:spPr>
        <a:noFill/>
        <a:ln>
          <a:noFill/>
        </a:ln>
        <a:effectLst/>
      </c:spPr>
      <c:txPr>
        <a:bodyPr rot="0" spcFirstLastPara="1" vertOverflow="ellipsis" vert="horz" wrap="square" anchor="ctr" anchorCtr="1"/>
        <a:lstStyle/>
        <a:p>
          <a:pPr>
            <a:defRPr sz="1600" b="1" i="0" u="none" strike="noStrike" kern="1200" spc="0" baseline="0">
              <a:solidFill>
                <a:schemeClr val="tx1"/>
              </a:solidFill>
              <a:latin typeface="+mn-lt"/>
              <a:ea typeface="+mn-ea"/>
              <a:cs typeface="+mn-cs"/>
            </a:defRPr>
          </a:pPr>
          <a:endParaRPr lang="en-GB"/>
        </a:p>
      </c:txPr>
    </c:title>
    <c:autoTitleDeleted val="0"/>
    <c:plotArea>
      <c:layout/>
      <c:lineChart>
        <c:grouping val="standard"/>
        <c:varyColors val="0"/>
        <c:ser>
          <c:idx val="0"/>
          <c:order val="0"/>
          <c:tx>
            <c:strRef>
              <c:f>'[Job density.xlsx]Sheet1'!$T$3</c:f>
              <c:strCache>
                <c:ptCount val="1"/>
                <c:pt idx="0">
                  <c:v>Allerdale</c:v>
                </c:pt>
              </c:strCache>
            </c:strRef>
          </c:tx>
          <c:spPr>
            <a:ln w="28575" cap="rnd">
              <a:solidFill>
                <a:schemeClr val="accent2"/>
              </a:solidFill>
              <a:round/>
            </a:ln>
            <a:effectLst/>
          </c:spPr>
          <c:marker>
            <c:symbol val="circle"/>
            <c:size val="5"/>
            <c:spPr>
              <a:solidFill>
                <a:schemeClr val="accent2"/>
              </a:solidFill>
              <a:ln w="9525">
                <a:solidFill>
                  <a:schemeClr val="accent2"/>
                </a:solidFill>
              </a:ln>
              <a:effectLst/>
            </c:spPr>
          </c:marker>
          <c:cat>
            <c:numRef>
              <c:f>'[Job density.xlsx]Sheet1'!$S$4:$S$26</c:f>
              <c:numCache>
                <c:formatCode>General</c:formatCode>
                <c:ptCount val="23"/>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pt idx="19">
                  <c:v>2019</c:v>
                </c:pt>
                <c:pt idx="20">
                  <c:v>2020</c:v>
                </c:pt>
                <c:pt idx="21">
                  <c:v>2021</c:v>
                </c:pt>
                <c:pt idx="22">
                  <c:v>2022</c:v>
                </c:pt>
              </c:numCache>
            </c:numRef>
          </c:cat>
          <c:val>
            <c:numRef>
              <c:f>'[Job density.xlsx]Sheet1'!$T$4:$T$26</c:f>
            </c:numRef>
          </c:val>
          <c:smooth val="0"/>
          <c:extLst>
            <c:ext xmlns:c16="http://schemas.microsoft.com/office/drawing/2014/chart" uri="{C3380CC4-5D6E-409C-BE32-E72D297353CC}">
              <c16:uniqueId val="{00000000-D1F9-49AE-B22C-F5F08817E305}"/>
            </c:ext>
          </c:extLst>
        </c:ser>
        <c:ser>
          <c:idx val="1"/>
          <c:order val="1"/>
          <c:tx>
            <c:strRef>
              <c:f>'[Job density.xlsx]Sheet1'!$U$3</c:f>
              <c:strCache>
                <c:ptCount val="1"/>
                <c:pt idx="0">
                  <c:v>Allerdale</c:v>
                </c:pt>
              </c:strCache>
            </c:strRef>
          </c:tx>
          <c:spPr>
            <a:ln w="28575" cap="rnd">
              <a:solidFill>
                <a:schemeClr val="accent4"/>
              </a:solidFill>
              <a:round/>
            </a:ln>
            <a:effectLst/>
          </c:spPr>
          <c:marker>
            <c:symbol val="none"/>
          </c:marker>
          <c:cat>
            <c:numRef>
              <c:f>'[Job density.xlsx]Sheet1'!$S$4:$S$26</c:f>
              <c:numCache>
                <c:formatCode>General</c:formatCode>
                <c:ptCount val="23"/>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pt idx="19">
                  <c:v>2019</c:v>
                </c:pt>
                <c:pt idx="20">
                  <c:v>2020</c:v>
                </c:pt>
                <c:pt idx="21">
                  <c:v>2021</c:v>
                </c:pt>
                <c:pt idx="22">
                  <c:v>2022</c:v>
                </c:pt>
              </c:numCache>
            </c:numRef>
          </c:cat>
          <c:val>
            <c:numRef>
              <c:f>'[Job density.xlsx]Sheet1'!$U$4:$U$26</c:f>
              <c:numCache>
                <c:formatCode>General</c:formatCode>
                <c:ptCount val="23"/>
                <c:pt idx="0">
                  <c:v>0.61</c:v>
                </c:pt>
                <c:pt idx="1">
                  <c:v>0.62</c:v>
                </c:pt>
                <c:pt idx="2">
                  <c:v>0.62</c:v>
                </c:pt>
                <c:pt idx="3">
                  <c:v>0.7</c:v>
                </c:pt>
                <c:pt idx="4">
                  <c:v>0.7</c:v>
                </c:pt>
                <c:pt idx="5">
                  <c:v>0.63</c:v>
                </c:pt>
                <c:pt idx="6">
                  <c:v>0.71</c:v>
                </c:pt>
                <c:pt idx="7">
                  <c:v>0.7</c:v>
                </c:pt>
                <c:pt idx="8">
                  <c:v>0.69</c:v>
                </c:pt>
                <c:pt idx="9">
                  <c:v>0.66</c:v>
                </c:pt>
                <c:pt idx="10">
                  <c:v>0.65</c:v>
                </c:pt>
                <c:pt idx="11">
                  <c:v>0.74</c:v>
                </c:pt>
                <c:pt idx="12">
                  <c:v>0.76</c:v>
                </c:pt>
                <c:pt idx="13">
                  <c:v>0.73</c:v>
                </c:pt>
                <c:pt idx="14">
                  <c:v>0.72</c:v>
                </c:pt>
                <c:pt idx="15">
                  <c:v>0.74</c:v>
                </c:pt>
                <c:pt idx="16">
                  <c:v>0.73</c:v>
                </c:pt>
                <c:pt idx="17">
                  <c:v>0.74</c:v>
                </c:pt>
                <c:pt idx="18">
                  <c:v>0.8</c:v>
                </c:pt>
                <c:pt idx="19">
                  <c:v>0.82</c:v>
                </c:pt>
                <c:pt idx="20">
                  <c:v>0.73</c:v>
                </c:pt>
                <c:pt idx="21">
                  <c:v>0.74</c:v>
                </c:pt>
                <c:pt idx="22">
                  <c:v>0.74</c:v>
                </c:pt>
              </c:numCache>
            </c:numRef>
          </c:val>
          <c:smooth val="0"/>
          <c:extLst>
            <c:ext xmlns:c16="http://schemas.microsoft.com/office/drawing/2014/chart" uri="{C3380CC4-5D6E-409C-BE32-E72D297353CC}">
              <c16:uniqueId val="{00000001-D1F9-49AE-B22C-F5F08817E305}"/>
            </c:ext>
          </c:extLst>
        </c:ser>
        <c:ser>
          <c:idx val="2"/>
          <c:order val="2"/>
          <c:tx>
            <c:strRef>
              <c:f>'[Job density.xlsx]Sheet1'!$V$3</c:f>
              <c:strCache>
                <c:ptCount val="1"/>
                <c:pt idx="0">
                  <c:v>Copeland</c:v>
                </c:pt>
              </c:strCache>
            </c:strRef>
          </c:tx>
          <c:spPr>
            <a:ln w="28575" cap="rnd">
              <a:solidFill>
                <a:schemeClr val="accent6"/>
              </a:solidFill>
              <a:round/>
            </a:ln>
            <a:effectLst/>
          </c:spPr>
          <c:marker>
            <c:symbol val="none"/>
          </c:marker>
          <c:cat>
            <c:numRef>
              <c:f>'[Job density.xlsx]Sheet1'!$S$4:$S$26</c:f>
              <c:numCache>
                <c:formatCode>General</c:formatCode>
                <c:ptCount val="23"/>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pt idx="19">
                  <c:v>2019</c:v>
                </c:pt>
                <c:pt idx="20">
                  <c:v>2020</c:v>
                </c:pt>
                <c:pt idx="21">
                  <c:v>2021</c:v>
                </c:pt>
                <c:pt idx="22">
                  <c:v>2022</c:v>
                </c:pt>
              </c:numCache>
            </c:numRef>
          </c:cat>
          <c:val>
            <c:numRef>
              <c:f>'[Job density.xlsx]Sheet1'!$V$4:$V$26</c:f>
              <c:numCache>
                <c:formatCode>General</c:formatCode>
                <c:ptCount val="23"/>
                <c:pt idx="0">
                  <c:v>0.68</c:v>
                </c:pt>
                <c:pt idx="1">
                  <c:v>0.63</c:v>
                </c:pt>
                <c:pt idx="2">
                  <c:v>0.71</c:v>
                </c:pt>
                <c:pt idx="3">
                  <c:v>0.79</c:v>
                </c:pt>
                <c:pt idx="4">
                  <c:v>0.75</c:v>
                </c:pt>
                <c:pt idx="5">
                  <c:v>0.62</c:v>
                </c:pt>
                <c:pt idx="6">
                  <c:v>0.7</c:v>
                </c:pt>
                <c:pt idx="7">
                  <c:v>0.73</c:v>
                </c:pt>
                <c:pt idx="8">
                  <c:v>0.69</c:v>
                </c:pt>
                <c:pt idx="9">
                  <c:v>0.71</c:v>
                </c:pt>
                <c:pt idx="10">
                  <c:v>0.72</c:v>
                </c:pt>
                <c:pt idx="11">
                  <c:v>0.68</c:v>
                </c:pt>
                <c:pt idx="12">
                  <c:v>0.75</c:v>
                </c:pt>
                <c:pt idx="13">
                  <c:v>0.77</c:v>
                </c:pt>
                <c:pt idx="14">
                  <c:v>0.78</c:v>
                </c:pt>
                <c:pt idx="15">
                  <c:v>0.82</c:v>
                </c:pt>
                <c:pt idx="16">
                  <c:v>0.87</c:v>
                </c:pt>
                <c:pt idx="17">
                  <c:v>0.92</c:v>
                </c:pt>
                <c:pt idx="18">
                  <c:v>0.92</c:v>
                </c:pt>
                <c:pt idx="19">
                  <c:v>0.91</c:v>
                </c:pt>
                <c:pt idx="20">
                  <c:v>0.85</c:v>
                </c:pt>
                <c:pt idx="21">
                  <c:v>0.91</c:v>
                </c:pt>
                <c:pt idx="22">
                  <c:v>0.92</c:v>
                </c:pt>
              </c:numCache>
            </c:numRef>
          </c:val>
          <c:smooth val="0"/>
          <c:extLst>
            <c:ext xmlns:c16="http://schemas.microsoft.com/office/drawing/2014/chart" uri="{C3380CC4-5D6E-409C-BE32-E72D297353CC}">
              <c16:uniqueId val="{00000002-D1F9-49AE-B22C-F5F08817E305}"/>
            </c:ext>
          </c:extLst>
        </c:ser>
        <c:ser>
          <c:idx val="3"/>
          <c:order val="3"/>
          <c:tx>
            <c:strRef>
              <c:f>'[Job density.xlsx]Sheet1'!$W$3</c:f>
              <c:strCache>
                <c:ptCount val="1"/>
                <c:pt idx="0">
                  <c:v>Carlisle</c:v>
                </c:pt>
              </c:strCache>
            </c:strRef>
          </c:tx>
          <c:spPr>
            <a:ln w="28575" cap="rnd">
              <a:solidFill>
                <a:schemeClr val="accent2">
                  <a:lumMod val="60000"/>
                </a:schemeClr>
              </a:solidFill>
              <a:round/>
            </a:ln>
            <a:effectLst/>
          </c:spPr>
          <c:marker>
            <c:symbol val="none"/>
          </c:marker>
          <c:cat>
            <c:numRef>
              <c:f>'[Job density.xlsx]Sheet1'!$S$4:$S$26</c:f>
              <c:numCache>
                <c:formatCode>General</c:formatCode>
                <c:ptCount val="23"/>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pt idx="19">
                  <c:v>2019</c:v>
                </c:pt>
                <c:pt idx="20">
                  <c:v>2020</c:v>
                </c:pt>
                <c:pt idx="21">
                  <c:v>2021</c:v>
                </c:pt>
                <c:pt idx="22">
                  <c:v>2022</c:v>
                </c:pt>
              </c:numCache>
            </c:numRef>
          </c:cat>
          <c:val>
            <c:numRef>
              <c:f>'[Job density.xlsx]Sheet1'!$W$4:$W$26</c:f>
              <c:numCache>
                <c:formatCode>General</c:formatCode>
                <c:ptCount val="23"/>
                <c:pt idx="0">
                  <c:v>0.86</c:v>
                </c:pt>
                <c:pt idx="1">
                  <c:v>0.81</c:v>
                </c:pt>
                <c:pt idx="2">
                  <c:v>0.88</c:v>
                </c:pt>
                <c:pt idx="3">
                  <c:v>0.92</c:v>
                </c:pt>
                <c:pt idx="4">
                  <c:v>0.91</c:v>
                </c:pt>
                <c:pt idx="5">
                  <c:v>0.84</c:v>
                </c:pt>
                <c:pt idx="6">
                  <c:v>0.92</c:v>
                </c:pt>
                <c:pt idx="7">
                  <c:v>0.91</c:v>
                </c:pt>
                <c:pt idx="8">
                  <c:v>0.85</c:v>
                </c:pt>
                <c:pt idx="9">
                  <c:v>0.86</c:v>
                </c:pt>
                <c:pt idx="10">
                  <c:v>0.89</c:v>
                </c:pt>
                <c:pt idx="11">
                  <c:v>0.85</c:v>
                </c:pt>
                <c:pt idx="12">
                  <c:v>0.97</c:v>
                </c:pt>
                <c:pt idx="13">
                  <c:v>0.94</c:v>
                </c:pt>
                <c:pt idx="14">
                  <c:v>0.97</c:v>
                </c:pt>
                <c:pt idx="15">
                  <c:v>1</c:v>
                </c:pt>
                <c:pt idx="16">
                  <c:v>0.98</c:v>
                </c:pt>
                <c:pt idx="17">
                  <c:v>0.97</c:v>
                </c:pt>
                <c:pt idx="18">
                  <c:v>0.99</c:v>
                </c:pt>
                <c:pt idx="19">
                  <c:v>0.97</c:v>
                </c:pt>
                <c:pt idx="20">
                  <c:v>1.01</c:v>
                </c:pt>
                <c:pt idx="21">
                  <c:v>0.99</c:v>
                </c:pt>
                <c:pt idx="22">
                  <c:v>0.98</c:v>
                </c:pt>
              </c:numCache>
            </c:numRef>
          </c:val>
          <c:smooth val="0"/>
          <c:extLst>
            <c:ext xmlns:c16="http://schemas.microsoft.com/office/drawing/2014/chart" uri="{C3380CC4-5D6E-409C-BE32-E72D297353CC}">
              <c16:uniqueId val="{00000003-D1F9-49AE-B22C-F5F08817E305}"/>
            </c:ext>
          </c:extLst>
        </c:ser>
        <c:dLbls>
          <c:showLegendKey val="0"/>
          <c:showVal val="0"/>
          <c:showCatName val="0"/>
          <c:showSerName val="0"/>
          <c:showPercent val="0"/>
          <c:showBubbleSize val="0"/>
        </c:dLbls>
        <c:smooth val="0"/>
        <c:axId val="1643979728"/>
        <c:axId val="2026924048"/>
      </c:lineChart>
      <c:catAx>
        <c:axId val="164397972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crossAx val="2026924048"/>
        <c:crosses val="autoZero"/>
        <c:auto val="1"/>
        <c:lblAlgn val="ctr"/>
        <c:lblOffset val="100"/>
        <c:noMultiLvlLbl val="0"/>
      </c:catAx>
      <c:valAx>
        <c:axId val="2026924048"/>
        <c:scaling>
          <c:orientation val="minMax"/>
          <c:max val="1.05"/>
          <c:min val="0.60000000000000009"/>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crossAx val="164397972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legend>
    <c:plotVisOnly val="1"/>
    <c:dispBlanksAs val="gap"/>
    <c:showDLblsOverMax val="0"/>
  </c:chart>
  <c:spPr>
    <a:noFill/>
    <a:ln>
      <a:solidFill>
        <a:schemeClr val="tx1"/>
      </a:solid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spc="0" baseline="0">
                <a:solidFill>
                  <a:schemeClr val="tx1"/>
                </a:solidFill>
                <a:latin typeface="+mn-lt"/>
                <a:ea typeface="+mn-ea"/>
                <a:cs typeface="+mn-cs"/>
              </a:defRPr>
            </a:pPr>
            <a:r>
              <a:rPr lang="en-GB" sz="1600" b="1" dirty="0">
                <a:solidFill>
                  <a:schemeClr val="tx1"/>
                </a:solidFill>
              </a:rPr>
              <a:t>Employment by sector:</a:t>
            </a:r>
            <a:r>
              <a:rPr lang="en-GB" sz="1600" b="1" baseline="0" dirty="0">
                <a:solidFill>
                  <a:schemeClr val="tx1"/>
                </a:solidFill>
              </a:rPr>
              <a:t> Manufacturing (</a:t>
            </a:r>
            <a:r>
              <a:rPr lang="en-GB" sz="1600" b="1" baseline="0" dirty="0" err="1">
                <a:solidFill>
                  <a:schemeClr val="tx1"/>
                </a:solidFill>
              </a:rPr>
              <a:t>incl</a:t>
            </a:r>
            <a:r>
              <a:rPr lang="en-GB" sz="1600" b="1" baseline="0" dirty="0">
                <a:solidFill>
                  <a:schemeClr val="tx1"/>
                </a:solidFill>
              </a:rPr>
              <a:t> Engineering) and Construction</a:t>
            </a:r>
            <a:endParaRPr lang="en-GB" sz="1600" b="1" dirty="0">
              <a:solidFill>
                <a:schemeClr val="tx1"/>
              </a:solidFill>
            </a:endParaRPr>
          </a:p>
        </c:rich>
      </c:tx>
      <c:overlay val="0"/>
      <c:spPr>
        <a:noFill/>
        <a:ln>
          <a:noFill/>
        </a:ln>
        <a:effectLst/>
      </c:spPr>
      <c:txPr>
        <a:bodyPr rot="0" spcFirstLastPara="1" vertOverflow="ellipsis" vert="horz" wrap="square" anchor="ctr" anchorCtr="1"/>
        <a:lstStyle/>
        <a:p>
          <a:pPr>
            <a:defRPr sz="1600" b="1" i="0" u="none" strike="noStrike" kern="1200" spc="0" baseline="0">
              <a:solidFill>
                <a:schemeClr val="tx1"/>
              </a:solidFill>
              <a:latin typeface="+mn-lt"/>
              <a:ea typeface="+mn-ea"/>
              <a:cs typeface="+mn-cs"/>
            </a:defRPr>
          </a:pPr>
          <a:endParaRPr lang="en-GB"/>
        </a:p>
      </c:txPr>
    </c:title>
    <c:autoTitleDeleted val="0"/>
    <c:plotArea>
      <c:layout/>
      <c:barChart>
        <c:barDir val="col"/>
        <c:grouping val="clustered"/>
        <c:varyColors val="0"/>
        <c:ser>
          <c:idx val="0"/>
          <c:order val="0"/>
          <c:tx>
            <c:strRef>
              <c:f>Sheet1!$B$3</c:f>
              <c:strCache>
                <c:ptCount val="1"/>
                <c:pt idx="0">
                  <c:v>Allerdale</c:v>
                </c:pt>
              </c:strCache>
            </c:strRef>
          </c:tx>
          <c:spPr>
            <a:solidFill>
              <a:schemeClr val="accent1"/>
            </a:solidFill>
            <a:ln>
              <a:noFill/>
            </a:ln>
            <a:effectLst/>
          </c:spPr>
          <c:invertIfNegative val="0"/>
          <c:cat>
            <c:strRef>
              <c:f>Sheet1!$C$2:$D$2</c:f>
              <c:strCache>
                <c:ptCount val="2"/>
                <c:pt idx="0">
                  <c:v>Manufacturing</c:v>
                </c:pt>
                <c:pt idx="1">
                  <c:v>Construction</c:v>
                </c:pt>
              </c:strCache>
            </c:strRef>
          </c:cat>
          <c:val>
            <c:numRef>
              <c:f>Sheet1!$C$3:$D$3</c:f>
              <c:numCache>
                <c:formatCode>General</c:formatCode>
                <c:ptCount val="2"/>
                <c:pt idx="0">
                  <c:v>13.2</c:v>
                </c:pt>
                <c:pt idx="1">
                  <c:v>7.4</c:v>
                </c:pt>
              </c:numCache>
            </c:numRef>
          </c:val>
          <c:extLst>
            <c:ext xmlns:c16="http://schemas.microsoft.com/office/drawing/2014/chart" uri="{C3380CC4-5D6E-409C-BE32-E72D297353CC}">
              <c16:uniqueId val="{00000000-E47C-4BAA-A08D-D59B3E1F0C03}"/>
            </c:ext>
          </c:extLst>
        </c:ser>
        <c:ser>
          <c:idx val="1"/>
          <c:order val="1"/>
          <c:tx>
            <c:strRef>
              <c:f>Sheet1!$B$4</c:f>
              <c:strCache>
                <c:ptCount val="1"/>
                <c:pt idx="0">
                  <c:v>Carlisle</c:v>
                </c:pt>
              </c:strCache>
            </c:strRef>
          </c:tx>
          <c:spPr>
            <a:solidFill>
              <a:schemeClr val="accent2"/>
            </a:solidFill>
            <a:ln>
              <a:noFill/>
            </a:ln>
            <a:effectLst/>
          </c:spPr>
          <c:invertIfNegative val="0"/>
          <c:cat>
            <c:strRef>
              <c:f>Sheet1!$C$2:$D$2</c:f>
              <c:strCache>
                <c:ptCount val="2"/>
                <c:pt idx="0">
                  <c:v>Manufacturing</c:v>
                </c:pt>
                <c:pt idx="1">
                  <c:v>Construction</c:v>
                </c:pt>
              </c:strCache>
            </c:strRef>
          </c:cat>
          <c:val>
            <c:numRef>
              <c:f>Sheet1!$C$4:$D$4</c:f>
              <c:numCache>
                <c:formatCode>General</c:formatCode>
                <c:ptCount val="2"/>
                <c:pt idx="0">
                  <c:v>8.8000000000000007</c:v>
                </c:pt>
                <c:pt idx="1">
                  <c:v>5.3</c:v>
                </c:pt>
              </c:numCache>
            </c:numRef>
          </c:val>
          <c:extLst>
            <c:ext xmlns:c16="http://schemas.microsoft.com/office/drawing/2014/chart" uri="{C3380CC4-5D6E-409C-BE32-E72D297353CC}">
              <c16:uniqueId val="{00000001-E47C-4BAA-A08D-D59B3E1F0C03}"/>
            </c:ext>
          </c:extLst>
        </c:ser>
        <c:ser>
          <c:idx val="2"/>
          <c:order val="2"/>
          <c:tx>
            <c:strRef>
              <c:f>Sheet1!$B$5</c:f>
              <c:strCache>
                <c:ptCount val="1"/>
                <c:pt idx="0">
                  <c:v>Copeland</c:v>
                </c:pt>
              </c:strCache>
            </c:strRef>
          </c:tx>
          <c:spPr>
            <a:solidFill>
              <a:schemeClr val="accent3"/>
            </a:solidFill>
            <a:ln>
              <a:noFill/>
            </a:ln>
            <a:effectLst/>
          </c:spPr>
          <c:invertIfNegative val="0"/>
          <c:cat>
            <c:strRef>
              <c:f>Sheet1!$C$2:$D$2</c:f>
              <c:strCache>
                <c:ptCount val="2"/>
                <c:pt idx="0">
                  <c:v>Manufacturing</c:v>
                </c:pt>
                <c:pt idx="1">
                  <c:v>Construction</c:v>
                </c:pt>
              </c:strCache>
            </c:strRef>
          </c:cat>
          <c:val>
            <c:numRef>
              <c:f>Sheet1!$C$5:$D$5</c:f>
              <c:numCache>
                <c:formatCode>General</c:formatCode>
                <c:ptCount val="2"/>
                <c:pt idx="0">
                  <c:v>35.5</c:v>
                </c:pt>
                <c:pt idx="1">
                  <c:v>8.1</c:v>
                </c:pt>
              </c:numCache>
            </c:numRef>
          </c:val>
          <c:extLst>
            <c:ext xmlns:c16="http://schemas.microsoft.com/office/drawing/2014/chart" uri="{C3380CC4-5D6E-409C-BE32-E72D297353CC}">
              <c16:uniqueId val="{00000002-E47C-4BAA-A08D-D59B3E1F0C03}"/>
            </c:ext>
          </c:extLst>
        </c:ser>
        <c:ser>
          <c:idx val="3"/>
          <c:order val="3"/>
          <c:tx>
            <c:strRef>
              <c:f>Sheet1!$B$6</c:f>
              <c:strCache>
                <c:ptCount val="1"/>
                <c:pt idx="0">
                  <c:v>Cumbria</c:v>
                </c:pt>
              </c:strCache>
            </c:strRef>
          </c:tx>
          <c:spPr>
            <a:solidFill>
              <a:schemeClr val="accent4"/>
            </a:solidFill>
            <a:ln>
              <a:noFill/>
            </a:ln>
            <a:effectLst/>
          </c:spPr>
          <c:invertIfNegative val="0"/>
          <c:cat>
            <c:strRef>
              <c:f>Sheet1!$C$2:$D$2</c:f>
              <c:strCache>
                <c:ptCount val="2"/>
                <c:pt idx="0">
                  <c:v>Manufacturing</c:v>
                </c:pt>
                <c:pt idx="1">
                  <c:v>Construction</c:v>
                </c:pt>
              </c:strCache>
            </c:strRef>
          </c:cat>
          <c:val>
            <c:numRef>
              <c:f>Sheet1!$C$6:$D$6</c:f>
              <c:numCache>
                <c:formatCode>General</c:formatCode>
                <c:ptCount val="2"/>
                <c:pt idx="0">
                  <c:v>17.100000000000001</c:v>
                </c:pt>
                <c:pt idx="1">
                  <c:v>6.6</c:v>
                </c:pt>
              </c:numCache>
            </c:numRef>
          </c:val>
          <c:extLst>
            <c:ext xmlns:c16="http://schemas.microsoft.com/office/drawing/2014/chart" uri="{C3380CC4-5D6E-409C-BE32-E72D297353CC}">
              <c16:uniqueId val="{00000003-E47C-4BAA-A08D-D59B3E1F0C03}"/>
            </c:ext>
          </c:extLst>
        </c:ser>
        <c:ser>
          <c:idx val="4"/>
          <c:order val="4"/>
          <c:tx>
            <c:strRef>
              <c:f>Sheet1!$B$7</c:f>
              <c:strCache>
                <c:ptCount val="1"/>
                <c:pt idx="0">
                  <c:v>England</c:v>
                </c:pt>
              </c:strCache>
            </c:strRef>
          </c:tx>
          <c:spPr>
            <a:solidFill>
              <a:schemeClr val="accent5"/>
            </a:solidFill>
            <a:ln>
              <a:noFill/>
            </a:ln>
            <a:effectLst/>
          </c:spPr>
          <c:invertIfNegative val="0"/>
          <c:cat>
            <c:strRef>
              <c:f>Sheet1!$C$2:$D$2</c:f>
              <c:strCache>
                <c:ptCount val="2"/>
                <c:pt idx="0">
                  <c:v>Manufacturing</c:v>
                </c:pt>
                <c:pt idx="1">
                  <c:v>Construction</c:v>
                </c:pt>
              </c:strCache>
            </c:strRef>
          </c:cat>
          <c:val>
            <c:numRef>
              <c:f>Sheet1!$C$7:$D$7</c:f>
              <c:numCache>
                <c:formatCode>General</c:formatCode>
                <c:ptCount val="2"/>
                <c:pt idx="0">
                  <c:v>7.5</c:v>
                </c:pt>
                <c:pt idx="1">
                  <c:v>4.8</c:v>
                </c:pt>
              </c:numCache>
            </c:numRef>
          </c:val>
          <c:extLst>
            <c:ext xmlns:c16="http://schemas.microsoft.com/office/drawing/2014/chart" uri="{C3380CC4-5D6E-409C-BE32-E72D297353CC}">
              <c16:uniqueId val="{00000004-E47C-4BAA-A08D-D59B3E1F0C03}"/>
            </c:ext>
          </c:extLst>
        </c:ser>
        <c:dLbls>
          <c:showLegendKey val="0"/>
          <c:showVal val="0"/>
          <c:showCatName val="0"/>
          <c:showSerName val="0"/>
          <c:showPercent val="0"/>
          <c:showBubbleSize val="0"/>
        </c:dLbls>
        <c:gapWidth val="219"/>
        <c:overlap val="-27"/>
        <c:axId val="753926255"/>
        <c:axId val="753916175"/>
      </c:barChart>
      <c:catAx>
        <c:axId val="753926255"/>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1" i="0" u="none" strike="noStrike" kern="1200" baseline="0">
                <a:solidFill>
                  <a:schemeClr val="tx1"/>
                </a:solidFill>
                <a:latin typeface="+mn-lt"/>
                <a:ea typeface="+mn-ea"/>
                <a:cs typeface="+mn-cs"/>
              </a:defRPr>
            </a:pPr>
            <a:endParaRPr lang="en-US"/>
          </a:p>
        </c:txPr>
        <c:crossAx val="753916175"/>
        <c:crosses val="autoZero"/>
        <c:auto val="1"/>
        <c:lblAlgn val="ctr"/>
        <c:lblOffset val="100"/>
        <c:noMultiLvlLbl val="0"/>
      </c:catAx>
      <c:valAx>
        <c:axId val="753916175"/>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400" b="1" i="0" u="none" strike="noStrike" kern="1200" baseline="0">
                    <a:solidFill>
                      <a:schemeClr val="tx1"/>
                    </a:solidFill>
                    <a:latin typeface="+mn-lt"/>
                    <a:ea typeface="+mn-ea"/>
                    <a:cs typeface="+mn-cs"/>
                  </a:defRPr>
                </a:pPr>
                <a:r>
                  <a:rPr lang="en-GB" sz="1400" b="1" dirty="0">
                    <a:solidFill>
                      <a:schemeClr val="tx1"/>
                    </a:solidFill>
                  </a:rPr>
                  <a:t>Percentage of total workforce</a:t>
                </a:r>
              </a:p>
            </c:rich>
          </c:tx>
          <c:layout>
            <c:manualLayout>
              <c:xMode val="edge"/>
              <c:yMode val="edge"/>
              <c:x val="1.2877114406976435E-2"/>
              <c:y val="0.24717894771210697"/>
            </c:manualLayout>
          </c:layout>
          <c:overlay val="0"/>
          <c:spPr>
            <a:noFill/>
            <a:ln>
              <a:noFill/>
            </a:ln>
            <a:effectLst/>
          </c:spPr>
          <c:txPr>
            <a:bodyPr rot="-5400000" spcFirstLastPara="1" vertOverflow="ellipsis" vert="horz" wrap="square" anchor="ctr" anchorCtr="1"/>
            <a:lstStyle/>
            <a:p>
              <a:pPr>
                <a:defRPr sz="1400" b="1" i="0" u="none" strike="noStrike" kern="1200" baseline="0">
                  <a:solidFill>
                    <a:schemeClr val="tx1"/>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crossAx val="753926255"/>
        <c:crosses val="autoZero"/>
        <c:crossBetween val="between"/>
      </c:valAx>
      <c:spPr>
        <a:noFill/>
        <a:ln>
          <a:noFill/>
        </a:ln>
        <a:effectLst/>
      </c:spPr>
    </c:plotArea>
    <c:legend>
      <c:legendPos val="b"/>
      <c:layout>
        <c:manualLayout>
          <c:xMode val="edge"/>
          <c:yMode val="edge"/>
          <c:x val="4.9999908744858532E-2"/>
          <c:y val="0.91326785440601266"/>
          <c:w val="0.8999999797210797"/>
          <c:h val="6.5738144588447914E-2"/>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legend>
    <c:plotVisOnly val="1"/>
    <c:dispBlanksAs val="gap"/>
    <c:showDLblsOverMax val="0"/>
  </c:chart>
  <c:spPr>
    <a:noFill/>
    <a:ln>
      <a:solidFill>
        <a:schemeClr val="tx1"/>
      </a:solid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600" b="1" i="0" u="none" strike="noStrike" kern="1200" spc="0" baseline="0">
                <a:solidFill>
                  <a:schemeClr val="tx1"/>
                </a:solidFill>
                <a:latin typeface="+mn-lt"/>
                <a:ea typeface="+mn-ea"/>
                <a:cs typeface="+mn-cs"/>
              </a:defRPr>
            </a:pPr>
            <a:r>
              <a:rPr lang="en-GB" sz="1600" b="1" dirty="0">
                <a:solidFill>
                  <a:schemeClr val="tx1"/>
                </a:solidFill>
              </a:rPr>
              <a:t>Total requirement for labour in Cumbria, by occupation, arising from forecast replacement demand and net change 2020-2035</a:t>
            </a:r>
          </a:p>
        </c:rich>
      </c:tx>
      <c:overlay val="0"/>
      <c:spPr>
        <a:noFill/>
        <a:ln>
          <a:noFill/>
        </a:ln>
        <a:effectLst/>
      </c:spPr>
      <c:txPr>
        <a:bodyPr rot="0" spcFirstLastPara="1" vertOverflow="ellipsis" vert="horz" wrap="square" anchor="ctr" anchorCtr="1"/>
        <a:lstStyle/>
        <a:p>
          <a:pPr>
            <a:defRPr sz="1600" b="1" i="0" u="none" strike="noStrike" kern="1200" spc="0" baseline="0">
              <a:solidFill>
                <a:schemeClr val="tx1"/>
              </a:solidFill>
              <a:latin typeface="+mn-lt"/>
              <a:ea typeface="+mn-ea"/>
              <a:cs typeface="+mn-cs"/>
            </a:defRPr>
          </a:pPr>
          <a:endParaRPr lang="en-US"/>
        </a:p>
      </c:txPr>
    </c:title>
    <c:autoTitleDeleted val="0"/>
    <c:plotArea>
      <c:layout/>
      <c:barChart>
        <c:barDir val="col"/>
        <c:grouping val="stacked"/>
        <c:varyColors val="0"/>
        <c:ser>
          <c:idx val="0"/>
          <c:order val="0"/>
          <c:tx>
            <c:strRef>
              <c:f>Sheet1!$G$8</c:f>
              <c:strCache>
                <c:ptCount val="1"/>
                <c:pt idx="0">
                  <c:v>Net Change</c:v>
                </c:pt>
              </c:strCache>
            </c:strRef>
          </c:tx>
          <c:spPr>
            <a:solidFill>
              <a:schemeClr val="accent1"/>
            </a:solidFill>
            <a:ln>
              <a:noFill/>
            </a:ln>
            <a:effectLst/>
          </c:spPr>
          <c:invertIfNegative val="0"/>
          <c:cat>
            <c:strRef>
              <c:f>Sheet1!$F$9:$F$17</c:f>
              <c:strCache>
                <c:ptCount val="9"/>
                <c:pt idx="0">
                  <c:v>Managers, directors and senior officials</c:v>
                </c:pt>
                <c:pt idx="1">
                  <c:v>Professional occupations</c:v>
                </c:pt>
                <c:pt idx="2">
                  <c:v>Associate professional occupations</c:v>
                </c:pt>
                <c:pt idx="3">
                  <c:v>Administrative and secretarial occupations</c:v>
                </c:pt>
                <c:pt idx="4">
                  <c:v>Skilled trades occupations</c:v>
                </c:pt>
                <c:pt idx="5">
                  <c:v>Caring, leisure and other service occupations</c:v>
                </c:pt>
                <c:pt idx="6">
                  <c:v>Sales and customer service occupations</c:v>
                </c:pt>
                <c:pt idx="7">
                  <c:v>Process, plant and machine operatives</c:v>
                </c:pt>
                <c:pt idx="8">
                  <c:v>Elementary occupations</c:v>
                </c:pt>
              </c:strCache>
            </c:strRef>
          </c:cat>
          <c:val>
            <c:numRef>
              <c:f>Sheet1!$G$9:$G$17</c:f>
              <c:numCache>
                <c:formatCode>0</c:formatCode>
                <c:ptCount val="9"/>
                <c:pt idx="0">
                  <c:v>0.73433789333943267</c:v>
                </c:pt>
                <c:pt idx="1">
                  <c:v>10.009412834520582</c:v>
                </c:pt>
                <c:pt idx="2">
                  <c:v>4.7779439389459952</c:v>
                </c:pt>
                <c:pt idx="3">
                  <c:v>-0.59618595844005284</c:v>
                </c:pt>
                <c:pt idx="4">
                  <c:v>-2.5901221233215814</c:v>
                </c:pt>
                <c:pt idx="5">
                  <c:v>2.9419702616676737</c:v>
                </c:pt>
                <c:pt idx="6">
                  <c:v>0.95604371135915045</c:v>
                </c:pt>
                <c:pt idx="7">
                  <c:v>-1.111565055642437</c:v>
                </c:pt>
                <c:pt idx="8">
                  <c:v>0.81916449757130394</c:v>
                </c:pt>
              </c:numCache>
            </c:numRef>
          </c:val>
          <c:extLst>
            <c:ext xmlns:c16="http://schemas.microsoft.com/office/drawing/2014/chart" uri="{C3380CC4-5D6E-409C-BE32-E72D297353CC}">
              <c16:uniqueId val="{00000000-26A6-4A36-A145-84F9613F74C6}"/>
            </c:ext>
          </c:extLst>
        </c:ser>
        <c:ser>
          <c:idx val="1"/>
          <c:order val="1"/>
          <c:tx>
            <c:strRef>
              <c:f>Sheet1!$H$8</c:f>
              <c:strCache>
                <c:ptCount val="1"/>
                <c:pt idx="0">
                  <c:v>Replacement Demand</c:v>
                </c:pt>
              </c:strCache>
            </c:strRef>
          </c:tx>
          <c:spPr>
            <a:solidFill>
              <a:schemeClr val="accent2"/>
            </a:solidFill>
            <a:ln>
              <a:noFill/>
            </a:ln>
            <a:effectLst/>
          </c:spPr>
          <c:invertIfNegative val="0"/>
          <c:cat>
            <c:strRef>
              <c:f>Sheet1!$F$9:$F$17</c:f>
              <c:strCache>
                <c:ptCount val="9"/>
                <c:pt idx="0">
                  <c:v>Managers, directors and senior officials</c:v>
                </c:pt>
                <c:pt idx="1">
                  <c:v>Professional occupations</c:v>
                </c:pt>
                <c:pt idx="2">
                  <c:v>Associate professional occupations</c:v>
                </c:pt>
                <c:pt idx="3">
                  <c:v>Administrative and secretarial occupations</c:v>
                </c:pt>
                <c:pt idx="4">
                  <c:v>Skilled trades occupations</c:v>
                </c:pt>
                <c:pt idx="5">
                  <c:v>Caring, leisure and other service occupations</c:v>
                </c:pt>
                <c:pt idx="6">
                  <c:v>Sales and customer service occupations</c:v>
                </c:pt>
                <c:pt idx="7">
                  <c:v>Process, plant and machine operatives</c:v>
                </c:pt>
                <c:pt idx="8">
                  <c:v>Elementary occupations</c:v>
                </c:pt>
              </c:strCache>
            </c:strRef>
          </c:cat>
          <c:val>
            <c:numRef>
              <c:f>Sheet1!$H$9:$H$17</c:f>
              <c:numCache>
                <c:formatCode>0</c:formatCode>
                <c:ptCount val="9"/>
                <c:pt idx="0">
                  <c:v>13.236866899783776</c:v>
                </c:pt>
                <c:pt idx="1">
                  <c:v>26.425839167243311</c:v>
                </c:pt>
                <c:pt idx="2">
                  <c:v>15.366698968447436</c:v>
                </c:pt>
                <c:pt idx="3">
                  <c:v>15.132113992128929</c:v>
                </c:pt>
                <c:pt idx="4">
                  <c:v>11.583492895102665</c:v>
                </c:pt>
                <c:pt idx="5">
                  <c:v>14.156724560330256</c:v>
                </c:pt>
                <c:pt idx="6">
                  <c:v>12.176492032763418</c:v>
                </c:pt>
                <c:pt idx="7">
                  <c:v>8.9017955716590791</c:v>
                </c:pt>
                <c:pt idx="8">
                  <c:v>15.176479078398678</c:v>
                </c:pt>
              </c:numCache>
            </c:numRef>
          </c:val>
          <c:extLst>
            <c:ext xmlns:c16="http://schemas.microsoft.com/office/drawing/2014/chart" uri="{C3380CC4-5D6E-409C-BE32-E72D297353CC}">
              <c16:uniqueId val="{00000001-26A6-4A36-A145-84F9613F74C6}"/>
            </c:ext>
          </c:extLst>
        </c:ser>
        <c:dLbls>
          <c:showLegendKey val="0"/>
          <c:showVal val="0"/>
          <c:showCatName val="0"/>
          <c:showSerName val="0"/>
          <c:showPercent val="0"/>
          <c:showBubbleSize val="0"/>
        </c:dLbls>
        <c:gapWidth val="150"/>
        <c:overlap val="100"/>
        <c:axId val="604280447"/>
        <c:axId val="2067856751"/>
      </c:barChart>
      <c:catAx>
        <c:axId val="604280447"/>
        <c:scaling>
          <c:orientation val="minMax"/>
        </c:scaling>
        <c:delete val="0"/>
        <c:axPos val="b"/>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crossAx val="2067856751"/>
        <c:crosses val="autoZero"/>
        <c:auto val="1"/>
        <c:lblAlgn val="ctr"/>
        <c:lblOffset val="100"/>
        <c:noMultiLvlLbl val="0"/>
      </c:catAx>
      <c:valAx>
        <c:axId val="2067856751"/>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04280447"/>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solidFill>
        <a:srgbClr val="312D4D"/>
      </a:solidFill>
    </a:ln>
    <a:effectLst/>
  </c:spPr>
  <c:txPr>
    <a:bodyPr/>
    <a:lstStyle/>
    <a:p>
      <a:pPr>
        <a:defRPr/>
      </a:pPr>
      <a:endParaRPr lang="en-US"/>
    </a:p>
  </c:txPr>
  <c:externalData r:id="rId4">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800" b="1" i="0" u="none" strike="noStrike" kern="1200" spc="0" baseline="0">
                <a:solidFill>
                  <a:schemeClr val="tx1"/>
                </a:solidFill>
                <a:latin typeface="+mn-lt"/>
                <a:ea typeface="+mn-ea"/>
                <a:cs typeface="+mn-cs"/>
              </a:defRPr>
            </a:pPr>
            <a:r>
              <a:rPr lang="en-GB" sz="1800" b="1" dirty="0">
                <a:solidFill>
                  <a:schemeClr val="tx1"/>
                </a:solidFill>
              </a:rPr>
              <a:t>Forecast employment and forecast 15-64 population, Cumbria, 2020-2035</a:t>
            </a:r>
          </a:p>
        </c:rich>
      </c:tx>
      <c:overlay val="0"/>
      <c:spPr>
        <a:noFill/>
        <a:ln>
          <a:noFill/>
        </a:ln>
        <a:effectLst/>
      </c:spPr>
      <c:txPr>
        <a:bodyPr rot="0" spcFirstLastPara="1" vertOverflow="ellipsis" vert="horz" wrap="square" anchor="ctr" anchorCtr="1"/>
        <a:lstStyle/>
        <a:p>
          <a:pPr>
            <a:defRPr sz="1800" b="1" i="0" u="none" strike="noStrike" kern="1200" spc="0" baseline="0">
              <a:solidFill>
                <a:schemeClr val="tx1"/>
              </a:solidFill>
              <a:latin typeface="+mn-lt"/>
              <a:ea typeface="+mn-ea"/>
              <a:cs typeface="+mn-cs"/>
            </a:defRPr>
          </a:pPr>
          <a:endParaRPr lang="en-US"/>
        </a:p>
      </c:txPr>
    </c:title>
    <c:autoTitleDeleted val="0"/>
    <c:plotArea>
      <c:layout/>
      <c:lineChart>
        <c:grouping val="standard"/>
        <c:varyColors val="0"/>
        <c:ser>
          <c:idx val="0"/>
          <c:order val="0"/>
          <c:tx>
            <c:strRef>
              <c:f>Sheet1!$A$4</c:f>
              <c:strCache>
                <c:ptCount val="1"/>
                <c:pt idx="0">
                  <c:v>Employed</c:v>
                </c:pt>
              </c:strCache>
            </c:strRef>
          </c:tx>
          <c:spPr>
            <a:ln w="28575" cap="rnd">
              <a:solidFill>
                <a:schemeClr val="accent1"/>
              </a:solidFill>
              <a:round/>
            </a:ln>
            <a:effectLst/>
          </c:spPr>
          <c:marker>
            <c:symbol val="none"/>
          </c:marker>
          <c:cat>
            <c:numRef>
              <c:f>Sheet1!$B$3:$D$3</c:f>
              <c:numCache>
                <c:formatCode>General</c:formatCode>
                <c:ptCount val="3"/>
                <c:pt idx="0">
                  <c:v>2020</c:v>
                </c:pt>
                <c:pt idx="1">
                  <c:v>2025</c:v>
                </c:pt>
                <c:pt idx="2">
                  <c:v>2035</c:v>
                </c:pt>
              </c:numCache>
            </c:numRef>
          </c:cat>
          <c:val>
            <c:numRef>
              <c:f>Sheet1!$B$4:$D$4</c:f>
              <c:numCache>
                <c:formatCode>#,##0</c:formatCode>
                <c:ptCount val="3"/>
                <c:pt idx="0">
                  <c:v>269488</c:v>
                </c:pt>
                <c:pt idx="1">
                  <c:v>274871</c:v>
                </c:pt>
                <c:pt idx="2">
                  <c:v>285429</c:v>
                </c:pt>
              </c:numCache>
            </c:numRef>
          </c:val>
          <c:smooth val="0"/>
          <c:extLst>
            <c:ext xmlns:c16="http://schemas.microsoft.com/office/drawing/2014/chart" uri="{C3380CC4-5D6E-409C-BE32-E72D297353CC}">
              <c16:uniqueId val="{00000000-F383-47FC-BBC9-A424A9FE64C0}"/>
            </c:ext>
          </c:extLst>
        </c:ser>
        <c:ser>
          <c:idx val="1"/>
          <c:order val="1"/>
          <c:tx>
            <c:strRef>
              <c:f>Sheet1!$A$5</c:f>
              <c:strCache>
                <c:ptCount val="1"/>
                <c:pt idx="0">
                  <c:v>15-64 Population</c:v>
                </c:pt>
              </c:strCache>
            </c:strRef>
          </c:tx>
          <c:spPr>
            <a:ln w="28575" cap="rnd">
              <a:solidFill>
                <a:schemeClr val="accent2"/>
              </a:solidFill>
              <a:round/>
            </a:ln>
            <a:effectLst/>
          </c:spPr>
          <c:marker>
            <c:symbol val="none"/>
          </c:marker>
          <c:cat>
            <c:numRef>
              <c:f>Sheet1!$B$3:$D$3</c:f>
              <c:numCache>
                <c:formatCode>General</c:formatCode>
                <c:ptCount val="3"/>
                <c:pt idx="0">
                  <c:v>2020</c:v>
                </c:pt>
                <c:pt idx="1">
                  <c:v>2025</c:v>
                </c:pt>
                <c:pt idx="2">
                  <c:v>2035</c:v>
                </c:pt>
              </c:numCache>
            </c:numRef>
          </c:cat>
          <c:val>
            <c:numRef>
              <c:f>Sheet1!$B$5:$D$5</c:f>
              <c:numCache>
                <c:formatCode>0</c:formatCode>
                <c:ptCount val="3"/>
                <c:pt idx="0">
                  <c:v>299882.09999999998</c:v>
                </c:pt>
                <c:pt idx="1">
                  <c:v>294376.2</c:v>
                </c:pt>
                <c:pt idx="2">
                  <c:v>276015.7</c:v>
                </c:pt>
              </c:numCache>
            </c:numRef>
          </c:val>
          <c:smooth val="0"/>
          <c:extLst>
            <c:ext xmlns:c16="http://schemas.microsoft.com/office/drawing/2014/chart" uri="{C3380CC4-5D6E-409C-BE32-E72D297353CC}">
              <c16:uniqueId val="{00000001-F383-47FC-BBC9-A424A9FE64C0}"/>
            </c:ext>
          </c:extLst>
        </c:ser>
        <c:dLbls>
          <c:showLegendKey val="0"/>
          <c:showVal val="0"/>
          <c:showCatName val="0"/>
          <c:showSerName val="0"/>
          <c:showPercent val="0"/>
          <c:showBubbleSize val="0"/>
        </c:dLbls>
        <c:smooth val="0"/>
        <c:axId val="2067970735"/>
        <c:axId val="491944655"/>
      </c:lineChart>
      <c:catAx>
        <c:axId val="2067970735"/>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crossAx val="491944655"/>
        <c:crosses val="autoZero"/>
        <c:auto val="1"/>
        <c:lblAlgn val="ctr"/>
        <c:lblOffset val="100"/>
        <c:noMultiLvlLbl val="0"/>
      </c:catAx>
      <c:valAx>
        <c:axId val="491944655"/>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crossAx val="2067970735"/>
        <c:crosses val="autoZero"/>
        <c:crossBetween val="between"/>
      </c:valAx>
      <c:spPr>
        <a:noFill/>
        <a:ln>
          <a:noFill/>
        </a:ln>
        <a:effectLst/>
      </c:spPr>
    </c:plotArea>
    <c:legend>
      <c:legendPos val="b"/>
      <c:layout>
        <c:manualLayout>
          <c:xMode val="edge"/>
          <c:yMode val="edge"/>
          <c:x val="0.29112741786850904"/>
          <c:y val="0.92271999232401414"/>
          <c:w val="0.49175184656950272"/>
          <c:h val="6.1246287204754397E-2"/>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rgbClr val="312D4D"/>
      </a:solidFill>
    </a:ln>
    <a:effectLst/>
  </c:spPr>
  <c:txPr>
    <a:bodyPr/>
    <a:lstStyle/>
    <a:p>
      <a:pPr>
        <a:defRPr/>
      </a:pPr>
      <a:endParaRPr lang="en-US"/>
    </a:p>
  </c:txPr>
  <c:externalData r:id="rId4">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800" b="1" i="0" u="none" strike="noStrike" kern="1200" spc="0" baseline="0">
                <a:solidFill>
                  <a:schemeClr val="tx1"/>
                </a:solidFill>
                <a:latin typeface="+mn-lt"/>
                <a:ea typeface="+mn-ea"/>
                <a:cs typeface="+mn-cs"/>
              </a:defRPr>
            </a:pPr>
            <a:r>
              <a:rPr lang="en-GB" sz="1800" b="1" dirty="0">
                <a:solidFill>
                  <a:schemeClr val="tx1"/>
                </a:solidFill>
              </a:rPr>
              <a:t>Workplace median weekly wage, Cumberland districts and England, 2002-2021</a:t>
            </a:r>
          </a:p>
        </c:rich>
      </c:tx>
      <c:overlay val="0"/>
      <c:spPr>
        <a:noFill/>
        <a:ln>
          <a:noFill/>
        </a:ln>
        <a:effectLst/>
      </c:spPr>
      <c:txPr>
        <a:bodyPr rot="0" spcFirstLastPara="1" vertOverflow="ellipsis" vert="horz" wrap="square" anchor="ctr" anchorCtr="1"/>
        <a:lstStyle/>
        <a:p>
          <a:pPr>
            <a:defRPr sz="1800" b="1" i="0" u="none" strike="noStrike" kern="1200" spc="0" baseline="0">
              <a:solidFill>
                <a:schemeClr val="tx1"/>
              </a:solidFill>
              <a:latin typeface="+mn-lt"/>
              <a:ea typeface="+mn-ea"/>
              <a:cs typeface="+mn-cs"/>
            </a:defRPr>
          </a:pPr>
          <a:endParaRPr lang="en-US"/>
        </a:p>
      </c:txPr>
    </c:title>
    <c:autoTitleDeleted val="0"/>
    <c:plotArea>
      <c:layout/>
      <c:lineChart>
        <c:grouping val="standard"/>
        <c:varyColors val="0"/>
        <c:ser>
          <c:idx val="0"/>
          <c:order val="0"/>
          <c:tx>
            <c:strRef>
              <c:f>Sheet1!$B$9</c:f>
              <c:strCache>
                <c:ptCount val="1"/>
                <c:pt idx="0">
                  <c:v>Allerdale</c:v>
                </c:pt>
              </c:strCache>
            </c:strRef>
          </c:tx>
          <c:spPr>
            <a:ln w="28575" cap="rnd">
              <a:solidFill>
                <a:schemeClr val="accent1"/>
              </a:solidFill>
              <a:round/>
            </a:ln>
            <a:effectLst/>
          </c:spPr>
          <c:marker>
            <c:symbol val="none"/>
          </c:marker>
          <c:cat>
            <c:numRef>
              <c:f>Sheet1!$A$10:$A$29</c:f>
              <c:numCache>
                <c:formatCode>General</c:formatCode>
                <c:ptCount val="20"/>
                <c:pt idx="0">
                  <c:v>2002</c:v>
                </c:pt>
                <c:pt idx="1">
                  <c:v>2003</c:v>
                </c:pt>
                <c:pt idx="2">
                  <c:v>2004</c:v>
                </c:pt>
                <c:pt idx="3">
                  <c:v>2005</c:v>
                </c:pt>
                <c:pt idx="4">
                  <c:v>2006</c:v>
                </c:pt>
                <c:pt idx="5">
                  <c:v>2007</c:v>
                </c:pt>
                <c:pt idx="6">
                  <c:v>2008</c:v>
                </c:pt>
                <c:pt idx="7">
                  <c:v>2009</c:v>
                </c:pt>
                <c:pt idx="8">
                  <c:v>2010</c:v>
                </c:pt>
                <c:pt idx="9">
                  <c:v>2011</c:v>
                </c:pt>
                <c:pt idx="10">
                  <c:v>2012</c:v>
                </c:pt>
                <c:pt idx="11">
                  <c:v>2013</c:v>
                </c:pt>
                <c:pt idx="12">
                  <c:v>2014</c:v>
                </c:pt>
                <c:pt idx="13">
                  <c:v>2015</c:v>
                </c:pt>
                <c:pt idx="14">
                  <c:v>2016</c:v>
                </c:pt>
                <c:pt idx="15">
                  <c:v>2017</c:v>
                </c:pt>
                <c:pt idx="16">
                  <c:v>2018</c:v>
                </c:pt>
                <c:pt idx="17">
                  <c:v>2019</c:v>
                </c:pt>
                <c:pt idx="18">
                  <c:v>2020</c:v>
                </c:pt>
                <c:pt idx="19">
                  <c:v>2021</c:v>
                </c:pt>
              </c:numCache>
            </c:numRef>
          </c:cat>
          <c:val>
            <c:numRef>
              <c:f>Sheet1!$B$10:$B$29</c:f>
              <c:numCache>
                <c:formatCode>General</c:formatCode>
                <c:ptCount val="20"/>
                <c:pt idx="0">
                  <c:v>340.2</c:v>
                </c:pt>
                <c:pt idx="1">
                  <c:v>345.8</c:v>
                </c:pt>
                <c:pt idx="2">
                  <c:v>326.3</c:v>
                </c:pt>
                <c:pt idx="3">
                  <c:v>347.8</c:v>
                </c:pt>
                <c:pt idx="4">
                  <c:v>397.1</c:v>
                </c:pt>
                <c:pt idx="5">
                  <c:v>396.1</c:v>
                </c:pt>
                <c:pt idx="6">
                  <c:v>413.9</c:v>
                </c:pt>
                <c:pt idx="7">
                  <c:v>406.2</c:v>
                </c:pt>
                <c:pt idx="8">
                  <c:v>446.1</c:v>
                </c:pt>
                <c:pt idx="9">
                  <c:v>387.4</c:v>
                </c:pt>
                <c:pt idx="10">
                  <c:v>397.4</c:v>
                </c:pt>
                <c:pt idx="11">
                  <c:v>445.1</c:v>
                </c:pt>
                <c:pt idx="12">
                  <c:v>438.4</c:v>
                </c:pt>
                <c:pt idx="13">
                  <c:v>433.6</c:v>
                </c:pt>
                <c:pt idx="14">
                  <c:v>475.2</c:v>
                </c:pt>
                <c:pt idx="15">
                  <c:v>461.9</c:v>
                </c:pt>
                <c:pt idx="16">
                  <c:v>469.8</c:v>
                </c:pt>
                <c:pt idx="17">
                  <c:v>495.8</c:v>
                </c:pt>
                <c:pt idx="18">
                  <c:v>506.7</c:v>
                </c:pt>
                <c:pt idx="19">
                  <c:v>514.6</c:v>
                </c:pt>
              </c:numCache>
            </c:numRef>
          </c:val>
          <c:smooth val="0"/>
          <c:extLst>
            <c:ext xmlns:c16="http://schemas.microsoft.com/office/drawing/2014/chart" uri="{C3380CC4-5D6E-409C-BE32-E72D297353CC}">
              <c16:uniqueId val="{00000000-67CB-421E-ADFA-111A16CA5211}"/>
            </c:ext>
          </c:extLst>
        </c:ser>
        <c:ser>
          <c:idx val="1"/>
          <c:order val="1"/>
          <c:tx>
            <c:strRef>
              <c:f>Sheet1!$C$9</c:f>
              <c:strCache>
                <c:ptCount val="1"/>
                <c:pt idx="0">
                  <c:v>Carlisle</c:v>
                </c:pt>
              </c:strCache>
            </c:strRef>
          </c:tx>
          <c:spPr>
            <a:ln w="28575" cap="rnd">
              <a:solidFill>
                <a:schemeClr val="accent2"/>
              </a:solidFill>
              <a:round/>
            </a:ln>
            <a:effectLst/>
          </c:spPr>
          <c:marker>
            <c:symbol val="none"/>
          </c:marker>
          <c:cat>
            <c:numRef>
              <c:f>Sheet1!$A$10:$A$29</c:f>
              <c:numCache>
                <c:formatCode>General</c:formatCode>
                <c:ptCount val="20"/>
                <c:pt idx="0">
                  <c:v>2002</c:v>
                </c:pt>
                <c:pt idx="1">
                  <c:v>2003</c:v>
                </c:pt>
                <c:pt idx="2">
                  <c:v>2004</c:v>
                </c:pt>
                <c:pt idx="3">
                  <c:v>2005</c:v>
                </c:pt>
                <c:pt idx="4">
                  <c:v>2006</c:v>
                </c:pt>
                <c:pt idx="5">
                  <c:v>2007</c:v>
                </c:pt>
                <c:pt idx="6">
                  <c:v>2008</c:v>
                </c:pt>
                <c:pt idx="7">
                  <c:v>2009</c:v>
                </c:pt>
                <c:pt idx="8">
                  <c:v>2010</c:v>
                </c:pt>
                <c:pt idx="9">
                  <c:v>2011</c:v>
                </c:pt>
                <c:pt idx="10">
                  <c:v>2012</c:v>
                </c:pt>
                <c:pt idx="11">
                  <c:v>2013</c:v>
                </c:pt>
                <c:pt idx="12">
                  <c:v>2014</c:v>
                </c:pt>
                <c:pt idx="13">
                  <c:v>2015</c:v>
                </c:pt>
                <c:pt idx="14">
                  <c:v>2016</c:v>
                </c:pt>
                <c:pt idx="15">
                  <c:v>2017</c:v>
                </c:pt>
                <c:pt idx="16">
                  <c:v>2018</c:v>
                </c:pt>
                <c:pt idx="17">
                  <c:v>2019</c:v>
                </c:pt>
                <c:pt idx="18">
                  <c:v>2020</c:v>
                </c:pt>
                <c:pt idx="19">
                  <c:v>2021</c:v>
                </c:pt>
              </c:numCache>
            </c:numRef>
          </c:cat>
          <c:val>
            <c:numRef>
              <c:f>Sheet1!$C$10:$C$29</c:f>
              <c:numCache>
                <c:formatCode>General</c:formatCode>
                <c:ptCount val="20"/>
                <c:pt idx="0">
                  <c:v>334.8</c:v>
                </c:pt>
                <c:pt idx="1">
                  <c:v>336.5</c:v>
                </c:pt>
                <c:pt idx="2">
                  <c:v>352.7</c:v>
                </c:pt>
                <c:pt idx="3">
                  <c:v>393.3</c:v>
                </c:pt>
                <c:pt idx="4">
                  <c:v>364.3</c:v>
                </c:pt>
                <c:pt idx="5">
                  <c:v>407.3</c:v>
                </c:pt>
                <c:pt idx="6">
                  <c:v>405.9</c:v>
                </c:pt>
                <c:pt idx="7">
                  <c:v>442.3</c:v>
                </c:pt>
                <c:pt idx="8">
                  <c:v>433.4</c:v>
                </c:pt>
                <c:pt idx="9">
                  <c:v>416.7</c:v>
                </c:pt>
                <c:pt idx="10">
                  <c:v>439.8</c:v>
                </c:pt>
                <c:pt idx="11">
                  <c:v>452.8</c:v>
                </c:pt>
                <c:pt idx="12">
                  <c:v>475.3</c:v>
                </c:pt>
                <c:pt idx="13">
                  <c:v>456.4</c:v>
                </c:pt>
                <c:pt idx="14">
                  <c:v>477.8</c:v>
                </c:pt>
                <c:pt idx="15">
                  <c:v>479.6</c:v>
                </c:pt>
                <c:pt idx="16">
                  <c:v>509.5</c:v>
                </c:pt>
                <c:pt idx="17">
                  <c:v>527.6</c:v>
                </c:pt>
                <c:pt idx="18">
                  <c:v>552.6</c:v>
                </c:pt>
                <c:pt idx="19">
                  <c:v>545.1</c:v>
                </c:pt>
              </c:numCache>
            </c:numRef>
          </c:val>
          <c:smooth val="0"/>
          <c:extLst>
            <c:ext xmlns:c16="http://schemas.microsoft.com/office/drawing/2014/chart" uri="{C3380CC4-5D6E-409C-BE32-E72D297353CC}">
              <c16:uniqueId val="{00000001-67CB-421E-ADFA-111A16CA5211}"/>
            </c:ext>
          </c:extLst>
        </c:ser>
        <c:ser>
          <c:idx val="2"/>
          <c:order val="2"/>
          <c:tx>
            <c:strRef>
              <c:f>Sheet1!$D$9</c:f>
              <c:strCache>
                <c:ptCount val="1"/>
                <c:pt idx="0">
                  <c:v>Copeland</c:v>
                </c:pt>
              </c:strCache>
            </c:strRef>
          </c:tx>
          <c:spPr>
            <a:ln w="28575" cap="rnd">
              <a:solidFill>
                <a:schemeClr val="accent3"/>
              </a:solidFill>
              <a:round/>
            </a:ln>
            <a:effectLst/>
          </c:spPr>
          <c:marker>
            <c:symbol val="none"/>
          </c:marker>
          <c:cat>
            <c:numRef>
              <c:f>Sheet1!$A$10:$A$29</c:f>
              <c:numCache>
                <c:formatCode>General</c:formatCode>
                <c:ptCount val="20"/>
                <c:pt idx="0">
                  <c:v>2002</c:v>
                </c:pt>
                <c:pt idx="1">
                  <c:v>2003</c:v>
                </c:pt>
                <c:pt idx="2">
                  <c:v>2004</c:v>
                </c:pt>
                <c:pt idx="3">
                  <c:v>2005</c:v>
                </c:pt>
                <c:pt idx="4">
                  <c:v>2006</c:v>
                </c:pt>
                <c:pt idx="5">
                  <c:v>2007</c:v>
                </c:pt>
                <c:pt idx="6">
                  <c:v>2008</c:v>
                </c:pt>
                <c:pt idx="7">
                  <c:v>2009</c:v>
                </c:pt>
                <c:pt idx="8">
                  <c:v>2010</c:v>
                </c:pt>
                <c:pt idx="9">
                  <c:v>2011</c:v>
                </c:pt>
                <c:pt idx="10">
                  <c:v>2012</c:v>
                </c:pt>
                <c:pt idx="11">
                  <c:v>2013</c:v>
                </c:pt>
                <c:pt idx="12">
                  <c:v>2014</c:v>
                </c:pt>
                <c:pt idx="13">
                  <c:v>2015</c:v>
                </c:pt>
                <c:pt idx="14">
                  <c:v>2016</c:v>
                </c:pt>
                <c:pt idx="15">
                  <c:v>2017</c:v>
                </c:pt>
                <c:pt idx="16">
                  <c:v>2018</c:v>
                </c:pt>
                <c:pt idx="17">
                  <c:v>2019</c:v>
                </c:pt>
                <c:pt idx="18">
                  <c:v>2020</c:v>
                </c:pt>
                <c:pt idx="19">
                  <c:v>2021</c:v>
                </c:pt>
              </c:numCache>
            </c:numRef>
          </c:cat>
          <c:val>
            <c:numRef>
              <c:f>Sheet1!$D$10:$D$29</c:f>
              <c:numCache>
                <c:formatCode>General</c:formatCode>
                <c:ptCount val="20"/>
                <c:pt idx="0">
                  <c:v>503.1</c:v>
                </c:pt>
                <c:pt idx="1">
                  <c:v>494.7</c:v>
                </c:pt>
                <c:pt idx="2">
                  <c:v>526.4</c:v>
                </c:pt>
                <c:pt idx="3">
                  <c:v>529.4</c:v>
                </c:pt>
                <c:pt idx="4">
                  <c:v>576.4</c:v>
                </c:pt>
                <c:pt idx="5">
                  <c:v>601</c:v>
                </c:pt>
                <c:pt idx="6">
                  <c:v>636.1</c:v>
                </c:pt>
                <c:pt idx="7">
                  <c:v>673.2</c:v>
                </c:pt>
                <c:pt idx="8">
                  <c:v>698.9</c:v>
                </c:pt>
                <c:pt idx="9">
                  <c:v>739.2</c:v>
                </c:pt>
                <c:pt idx="10">
                  <c:v>764.1</c:v>
                </c:pt>
                <c:pt idx="11">
                  <c:v>758</c:v>
                </c:pt>
                <c:pt idx="12">
                  <c:v>804.4</c:v>
                </c:pt>
                <c:pt idx="13">
                  <c:v>805.9</c:v>
                </c:pt>
                <c:pt idx="14">
                  <c:v>761</c:v>
                </c:pt>
                <c:pt idx="15">
                  <c:v>827.7</c:v>
                </c:pt>
                <c:pt idx="16">
                  <c:v>890.5</c:v>
                </c:pt>
                <c:pt idx="17">
                  <c:v>860.9</c:v>
                </c:pt>
                <c:pt idx="18">
                  <c:v>954.8</c:v>
                </c:pt>
                <c:pt idx="19">
                  <c:v>939.1</c:v>
                </c:pt>
              </c:numCache>
            </c:numRef>
          </c:val>
          <c:smooth val="0"/>
          <c:extLst>
            <c:ext xmlns:c16="http://schemas.microsoft.com/office/drawing/2014/chart" uri="{C3380CC4-5D6E-409C-BE32-E72D297353CC}">
              <c16:uniqueId val="{00000002-67CB-421E-ADFA-111A16CA5211}"/>
            </c:ext>
          </c:extLst>
        </c:ser>
        <c:ser>
          <c:idx val="3"/>
          <c:order val="3"/>
          <c:tx>
            <c:strRef>
              <c:f>Sheet1!$E$9</c:f>
              <c:strCache>
                <c:ptCount val="1"/>
                <c:pt idx="0">
                  <c:v>England</c:v>
                </c:pt>
              </c:strCache>
            </c:strRef>
          </c:tx>
          <c:spPr>
            <a:ln w="28575" cap="rnd">
              <a:solidFill>
                <a:schemeClr val="accent4"/>
              </a:solidFill>
              <a:round/>
            </a:ln>
            <a:effectLst/>
          </c:spPr>
          <c:marker>
            <c:symbol val="none"/>
          </c:marker>
          <c:cat>
            <c:numRef>
              <c:f>Sheet1!$A$10:$A$29</c:f>
              <c:numCache>
                <c:formatCode>General</c:formatCode>
                <c:ptCount val="20"/>
                <c:pt idx="0">
                  <c:v>2002</c:v>
                </c:pt>
                <c:pt idx="1">
                  <c:v>2003</c:v>
                </c:pt>
                <c:pt idx="2">
                  <c:v>2004</c:v>
                </c:pt>
                <c:pt idx="3">
                  <c:v>2005</c:v>
                </c:pt>
                <c:pt idx="4">
                  <c:v>2006</c:v>
                </c:pt>
                <c:pt idx="5">
                  <c:v>2007</c:v>
                </c:pt>
                <c:pt idx="6">
                  <c:v>2008</c:v>
                </c:pt>
                <c:pt idx="7">
                  <c:v>2009</c:v>
                </c:pt>
                <c:pt idx="8">
                  <c:v>2010</c:v>
                </c:pt>
                <c:pt idx="9">
                  <c:v>2011</c:v>
                </c:pt>
                <c:pt idx="10">
                  <c:v>2012</c:v>
                </c:pt>
                <c:pt idx="11">
                  <c:v>2013</c:v>
                </c:pt>
                <c:pt idx="12">
                  <c:v>2014</c:v>
                </c:pt>
                <c:pt idx="13">
                  <c:v>2015</c:v>
                </c:pt>
                <c:pt idx="14">
                  <c:v>2016</c:v>
                </c:pt>
                <c:pt idx="15">
                  <c:v>2017</c:v>
                </c:pt>
                <c:pt idx="16">
                  <c:v>2018</c:v>
                </c:pt>
                <c:pt idx="17">
                  <c:v>2019</c:v>
                </c:pt>
                <c:pt idx="18">
                  <c:v>2020</c:v>
                </c:pt>
                <c:pt idx="19">
                  <c:v>2021</c:v>
                </c:pt>
              </c:numCache>
            </c:numRef>
          </c:cat>
          <c:val>
            <c:numRef>
              <c:f>Sheet1!$E$10:$E$29</c:f>
              <c:numCache>
                <c:formatCode>General</c:formatCode>
                <c:ptCount val="20"/>
                <c:pt idx="0">
                  <c:v>396.5</c:v>
                </c:pt>
                <c:pt idx="1">
                  <c:v>410.6</c:v>
                </c:pt>
                <c:pt idx="2">
                  <c:v>425</c:v>
                </c:pt>
                <c:pt idx="3">
                  <c:v>436</c:v>
                </c:pt>
                <c:pt idx="4">
                  <c:v>449.8</c:v>
                </c:pt>
                <c:pt idx="5">
                  <c:v>463.6</c:v>
                </c:pt>
                <c:pt idx="6">
                  <c:v>483.9</c:v>
                </c:pt>
                <c:pt idx="7">
                  <c:v>495</c:v>
                </c:pt>
                <c:pt idx="8">
                  <c:v>504.5</c:v>
                </c:pt>
                <c:pt idx="9">
                  <c:v>504</c:v>
                </c:pt>
                <c:pt idx="10">
                  <c:v>512.6</c:v>
                </c:pt>
                <c:pt idx="11">
                  <c:v>520.29999999999995</c:v>
                </c:pt>
                <c:pt idx="12">
                  <c:v>523.5</c:v>
                </c:pt>
                <c:pt idx="13">
                  <c:v>531.6</c:v>
                </c:pt>
                <c:pt idx="14">
                  <c:v>544.20000000000005</c:v>
                </c:pt>
                <c:pt idx="15">
                  <c:v>555.79999999999995</c:v>
                </c:pt>
                <c:pt idx="16">
                  <c:v>574.79999999999995</c:v>
                </c:pt>
                <c:pt idx="17">
                  <c:v>592.20000000000005</c:v>
                </c:pt>
                <c:pt idx="18">
                  <c:v>590</c:v>
                </c:pt>
                <c:pt idx="19">
                  <c:v>613.29999999999995</c:v>
                </c:pt>
              </c:numCache>
            </c:numRef>
          </c:val>
          <c:smooth val="0"/>
          <c:extLst>
            <c:ext xmlns:c16="http://schemas.microsoft.com/office/drawing/2014/chart" uri="{C3380CC4-5D6E-409C-BE32-E72D297353CC}">
              <c16:uniqueId val="{00000003-67CB-421E-ADFA-111A16CA5211}"/>
            </c:ext>
          </c:extLst>
        </c:ser>
        <c:dLbls>
          <c:showLegendKey val="0"/>
          <c:showVal val="0"/>
          <c:showCatName val="0"/>
          <c:showSerName val="0"/>
          <c:showPercent val="0"/>
          <c:showBubbleSize val="0"/>
        </c:dLbls>
        <c:smooth val="0"/>
        <c:axId val="1183455119"/>
        <c:axId val="1117116623"/>
      </c:lineChart>
      <c:catAx>
        <c:axId val="1183455119"/>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1117116623"/>
        <c:crosses val="autoZero"/>
        <c:auto val="1"/>
        <c:lblAlgn val="ctr"/>
        <c:lblOffset val="100"/>
        <c:noMultiLvlLbl val="0"/>
      </c:catAx>
      <c:valAx>
        <c:axId val="1117116623"/>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crossAx val="1183455119"/>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legend>
    <c:plotVisOnly val="1"/>
    <c:dispBlanksAs val="gap"/>
    <c:showDLblsOverMax val="0"/>
  </c:chart>
  <c:spPr>
    <a:noFill/>
    <a:ln>
      <a:solidFill>
        <a:srgbClr val="312D4D"/>
      </a:solidFill>
    </a:ln>
    <a:effectLst/>
  </c:spPr>
  <c:txPr>
    <a:bodyPr/>
    <a:lstStyle/>
    <a:p>
      <a:pPr>
        <a:defRPr/>
      </a:pPr>
      <a:endParaRPr lang="en-US"/>
    </a:p>
  </c:txPr>
  <c:externalData r:id="rId4">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200" b="1" i="0" u="none" strike="noStrike" kern="1200" spc="0" baseline="0">
                <a:solidFill>
                  <a:schemeClr val="tx1">
                    <a:lumMod val="65000"/>
                    <a:lumOff val="35000"/>
                  </a:schemeClr>
                </a:solidFill>
                <a:latin typeface="+mn-lt"/>
                <a:ea typeface="+mn-ea"/>
                <a:cs typeface="+mn-cs"/>
              </a:defRPr>
            </a:pPr>
            <a:r>
              <a:rPr lang="en-GB" sz="1600" b="1" dirty="0">
                <a:solidFill>
                  <a:schemeClr val="tx1"/>
                </a:solidFill>
                <a:latin typeface="Calibri" panose="020F0502020204030204" pitchFamily="34" charset="0"/>
                <a:ea typeface="Calibri" panose="020F0502020204030204" pitchFamily="34" charset="0"/>
                <a:cs typeface="Calibri" panose="020F0502020204030204" pitchFamily="34" charset="0"/>
              </a:rPr>
              <a:t>Claimant rate:</a:t>
            </a:r>
            <a:r>
              <a:rPr lang="en-GB" sz="1600" b="1" baseline="0" dirty="0">
                <a:solidFill>
                  <a:schemeClr val="tx1"/>
                </a:solidFill>
                <a:latin typeface="Calibri" panose="020F0502020204030204" pitchFamily="34" charset="0"/>
                <a:ea typeface="Calibri" panose="020F0502020204030204" pitchFamily="34" charset="0"/>
                <a:cs typeface="Calibri" panose="020F0502020204030204" pitchFamily="34" charset="0"/>
              </a:rPr>
              <a:t> England, Cumbria and Cumberland Districts, 2014-2024</a:t>
            </a:r>
            <a:endParaRPr lang="en-GB" sz="1600" b="1" dirty="0">
              <a:solidFill>
                <a:schemeClr val="tx1"/>
              </a:solidFill>
              <a:latin typeface="Calibri" panose="020F0502020204030204" pitchFamily="34" charset="0"/>
              <a:ea typeface="Calibri" panose="020F0502020204030204" pitchFamily="34" charset="0"/>
              <a:cs typeface="Calibri" panose="020F0502020204030204" pitchFamily="34" charset="0"/>
            </a:endParaRPr>
          </a:p>
        </c:rich>
      </c:tx>
      <c:overlay val="0"/>
      <c:spPr>
        <a:noFill/>
        <a:ln>
          <a:noFill/>
        </a:ln>
        <a:effectLst/>
      </c:spPr>
      <c:txPr>
        <a:bodyPr rot="0" spcFirstLastPara="1" vertOverflow="ellipsis" vert="horz" wrap="square" anchor="ctr" anchorCtr="1"/>
        <a:lstStyle/>
        <a:p>
          <a:pPr>
            <a:defRPr sz="1200" b="1" i="0" u="none" strike="noStrike" kern="1200" spc="0" baseline="0">
              <a:solidFill>
                <a:schemeClr val="tx1">
                  <a:lumMod val="65000"/>
                  <a:lumOff val="35000"/>
                </a:schemeClr>
              </a:solidFill>
              <a:latin typeface="+mn-lt"/>
              <a:ea typeface="+mn-ea"/>
              <a:cs typeface="+mn-cs"/>
            </a:defRPr>
          </a:pPr>
          <a:endParaRPr lang="en-GB"/>
        </a:p>
      </c:txPr>
    </c:title>
    <c:autoTitleDeleted val="0"/>
    <c:plotArea>
      <c:layout>
        <c:manualLayout>
          <c:layoutTarget val="inner"/>
          <c:xMode val="edge"/>
          <c:yMode val="edge"/>
          <c:x val="9.5855490889725739E-2"/>
          <c:y val="0.13926488485261862"/>
          <c:w val="0.8933432234014228"/>
          <c:h val="0.54894780758624151"/>
        </c:manualLayout>
      </c:layout>
      <c:lineChart>
        <c:grouping val="standard"/>
        <c:varyColors val="0"/>
        <c:ser>
          <c:idx val="0"/>
          <c:order val="0"/>
          <c:tx>
            <c:strRef>
              <c:f>Data!$B$8</c:f>
              <c:strCache>
                <c:ptCount val="1"/>
                <c:pt idx="0">
                  <c:v>Cumbria</c:v>
                </c:pt>
              </c:strCache>
            </c:strRef>
          </c:tx>
          <c:spPr>
            <a:ln w="28575" cap="rnd">
              <a:solidFill>
                <a:schemeClr val="accent1"/>
              </a:solidFill>
              <a:round/>
            </a:ln>
            <a:effectLst/>
          </c:spPr>
          <c:marker>
            <c:symbol val="none"/>
          </c:marker>
          <c:cat>
            <c:strRef>
              <c:f>Data!$A$9:$A$129</c:f>
              <c:strCache>
                <c:ptCount val="121"/>
                <c:pt idx="0">
                  <c:v>January 2014</c:v>
                </c:pt>
                <c:pt idx="1">
                  <c:v>February 2014</c:v>
                </c:pt>
                <c:pt idx="2">
                  <c:v>March 2014</c:v>
                </c:pt>
                <c:pt idx="3">
                  <c:v>April 2014</c:v>
                </c:pt>
                <c:pt idx="4">
                  <c:v>May 2014</c:v>
                </c:pt>
                <c:pt idx="5">
                  <c:v>June 2014</c:v>
                </c:pt>
                <c:pt idx="6">
                  <c:v>July 2014</c:v>
                </c:pt>
                <c:pt idx="7">
                  <c:v>August 2014</c:v>
                </c:pt>
                <c:pt idx="8">
                  <c:v>September 2014</c:v>
                </c:pt>
                <c:pt idx="9">
                  <c:v>October 2014</c:v>
                </c:pt>
                <c:pt idx="10">
                  <c:v>November 2014</c:v>
                </c:pt>
                <c:pt idx="11">
                  <c:v>December 2014</c:v>
                </c:pt>
                <c:pt idx="12">
                  <c:v>January 2015</c:v>
                </c:pt>
                <c:pt idx="13">
                  <c:v>February 2015</c:v>
                </c:pt>
                <c:pt idx="14">
                  <c:v>March 2015</c:v>
                </c:pt>
                <c:pt idx="15">
                  <c:v>April 2015</c:v>
                </c:pt>
                <c:pt idx="16">
                  <c:v>May 2015</c:v>
                </c:pt>
                <c:pt idx="17">
                  <c:v>June 2015</c:v>
                </c:pt>
                <c:pt idx="18">
                  <c:v>July 2015</c:v>
                </c:pt>
                <c:pt idx="19">
                  <c:v>August 2015</c:v>
                </c:pt>
                <c:pt idx="20">
                  <c:v>September 2015</c:v>
                </c:pt>
                <c:pt idx="21">
                  <c:v>October 2015</c:v>
                </c:pt>
                <c:pt idx="22">
                  <c:v>November 2015</c:v>
                </c:pt>
                <c:pt idx="23">
                  <c:v>December 2015</c:v>
                </c:pt>
                <c:pt idx="24">
                  <c:v>January 2016</c:v>
                </c:pt>
                <c:pt idx="25">
                  <c:v>February 2016</c:v>
                </c:pt>
                <c:pt idx="26">
                  <c:v>March 2016</c:v>
                </c:pt>
                <c:pt idx="27">
                  <c:v>April 2016</c:v>
                </c:pt>
                <c:pt idx="28">
                  <c:v>May 2016</c:v>
                </c:pt>
                <c:pt idx="29">
                  <c:v>June 2016</c:v>
                </c:pt>
                <c:pt idx="30">
                  <c:v>July 2016</c:v>
                </c:pt>
                <c:pt idx="31">
                  <c:v>August 2016</c:v>
                </c:pt>
                <c:pt idx="32">
                  <c:v>September 2016</c:v>
                </c:pt>
                <c:pt idx="33">
                  <c:v>October 2016</c:v>
                </c:pt>
                <c:pt idx="34">
                  <c:v>November 2016</c:v>
                </c:pt>
                <c:pt idx="35">
                  <c:v>December 2016</c:v>
                </c:pt>
                <c:pt idx="36">
                  <c:v>January 2017</c:v>
                </c:pt>
                <c:pt idx="37">
                  <c:v>February 2017</c:v>
                </c:pt>
                <c:pt idx="38">
                  <c:v>March 2017</c:v>
                </c:pt>
                <c:pt idx="39">
                  <c:v>April 2017</c:v>
                </c:pt>
                <c:pt idx="40">
                  <c:v>May 2017</c:v>
                </c:pt>
                <c:pt idx="41">
                  <c:v>June 2017</c:v>
                </c:pt>
                <c:pt idx="42">
                  <c:v>July 2017</c:v>
                </c:pt>
                <c:pt idx="43">
                  <c:v>August 2017</c:v>
                </c:pt>
                <c:pt idx="44">
                  <c:v>September 2017</c:v>
                </c:pt>
                <c:pt idx="45">
                  <c:v>October 2017</c:v>
                </c:pt>
                <c:pt idx="46">
                  <c:v>November 2017</c:v>
                </c:pt>
                <c:pt idx="47">
                  <c:v>December 2017</c:v>
                </c:pt>
                <c:pt idx="48">
                  <c:v>January 2018</c:v>
                </c:pt>
                <c:pt idx="49">
                  <c:v>February 2018</c:v>
                </c:pt>
                <c:pt idx="50">
                  <c:v>March 2018</c:v>
                </c:pt>
                <c:pt idx="51">
                  <c:v>April 2018</c:v>
                </c:pt>
                <c:pt idx="52">
                  <c:v>May 2018</c:v>
                </c:pt>
                <c:pt idx="53">
                  <c:v>June 2018</c:v>
                </c:pt>
                <c:pt idx="54">
                  <c:v>July 2018</c:v>
                </c:pt>
                <c:pt idx="55">
                  <c:v>August 2018</c:v>
                </c:pt>
                <c:pt idx="56">
                  <c:v>September 2018</c:v>
                </c:pt>
                <c:pt idx="57">
                  <c:v>October 2018</c:v>
                </c:pt>
                <c:pt idx="58">
                  <c:v>November 2018</c:v>
                </c:pt>
                <c:pt idx="59">
                  <c:v>December 2018</c:v>
                </c:pt>
                <c:pt idx="60">
                  <c:v>January 2019</c:v>
                </c:pt>
                <c:pt idx="61">
                  <c:v>February 2019</c:v>
                </c:pt>
                <c:pt idx="62">
                  <c:v>March 2019</c:v>
                </c:pt>
                <c:pt idx="63">
                  <c:v>April 2019</c:v>
                </c:pt>
                <c:pt idx="64">
                  <c:v>May 2019</c:v>
                </c:pt>
                <c:pt idx="65">
                  <c:v>June 2019</c:v>
                </c:pt>
                <c:pt idx="66">
                  <c:v>July 2019</c:v>
                </c:pt>
                <c:pt idx="67">
                  <c:v>August 2019</c:v>
                </c:pt>
                <c:pt idx="68">
                  <c:v>September 2019</c:v>
                </c:pt>
                <c:pt idx="69">
                  <c:v>October 2019</c:v>
                </c:pt>
                <c:pt idx="70">
                  <c:v>November 2019</c:v>
                </c:pt>
                <c:pt idx="71">
                  <c:v>December 2019</c:v>
                </c:pt>
                <c:pt idx="72">
                  <c:v>January 2020</c:v>
                </c:pt>
                <c:pt idx="73">
                  <c:v>February 2020</c:v>
                </c:pt>
                <c:pt idx="74">
                  <c:v>March 2020</c:v>
                </c:pt>
                <c:pt idx="75">
                  <c:v>April 2020</c:v>
                </c:pt>
                <c:pt idx="76">
                  <c:v>May 2020</c:v>
                </c:pt>
                <c:pt idx="77">
                  <c:v>June 2020</c:v>
                </c:pt>
                <c:pt idx="78">
                  <c:v>July 2020</c:v>
                </c:pt>
                <c:pt idx="79">
                  <c:v>August 2020</c:v>
                </c:pt>
                <c:pt idx="80">
                  <c:v>September 2020</c:v>
                </c:pt>
                <c:pt idx="81">
                  <c:v>October 2020</c:v>
                </c:pt>
                <c:pt idx="82">
                  <c:v>November 2020</c:v>
                </c:pt>
                <c:pt idx="83">
                  <c:v>December 2020</c:v>
                </c:pt>
                <c:pt idx="84">
                  <c:v>January 2021</c:v>
                </c:pt>
                <c:pt idx="85">
                  <c:v>February 2021</c:v>
                </c:pt>
                <c:pt idx="86">
                  <c:v>March 2021</c:v>
                </c:pt>
                <c:pt idx="87">
                  <c:v>April 2021</c:v>
                </c:pt>
                <c:pt idx="88">
                  <c:v>May 2021</c:v>
                </c:pt>
                <c:pt idx="89">
                  <c:v>June 2021</c:v>
                </c:pt>
                <c:pt idx="90">
                  <c:v>July 2021</c:v>
                </c:pt>
                <c:pt idx="91">
                  <c:v>August 2021</c:v>
                </c:pt>
                <c:pt idx="92">
                  <c:v>September 2021</c:v>
                </c:pt>
                <c:pt idx="93">
                  <c:v>October 2021</c:v>
                </c:pt>
                <c:pt idx="94">
                  <c:v>November 2021</c:v>
                </c:pt>
                <c:pt idx="95">
                  <c:v>December 2021</c:v>
                </c:pt>
                <c:pt idx="96">
                  <c:v>January 2022</c:v>
                </c:pt>
                <c:pt idx="97">
                  <c:v>February 2022</c:v>
                </c:pt>
                <c:pt idx="98">
                  <c:v>March 2022</c:v>
                </c:pt>
                <c:pt idx="99">
                  <c:v>April 2022</c:v>
                </c:pt>
                <c:pt idx="100">
                  <c:v>May 2022</c:v>
                </c:pt>
                <c:pt idx="101">
                  <c:v>June 2022</c:v>
                </c:pt>
                <c:pt idx="102">
                  <c:v>July 2022</c:v>
                </c:pt>
                <c:pt idx="103">
                  <c:v>August 2022</c:v>
                </c:pt>
                <c:pt idx="104">
                  <c:v>September 2022</c:v>
                </c:pt>
                <c:pt idx="105">
                  <c:v>October 2022</c:v>
                </c:pt>
                <c:pt idx="106">
                  <c:v>November 2022</c:v>
                </c:pt>
                <c:pt idx="107">
                  <c:v>December 2022</c:v>
                </c:pt>
                <c:pt idx="108">
                  <c:v>January 2023</c:v>
                </c:pt>
                <c:pt idx="109">
                  <c:v>February 2023</c:v>
                </c:pt>
                <c:pt idx="110">
                  <c:v>March 2023</c:v>
                </c:pt>
                <c:pt idx="111">
                  <c:v>April 2023</c:v>
                </c:pt>
                <c:pt idx="112">
                  <c:v>May 2023</c:v>
                </c:pt>
                <c:pt idx="113">
                  <c:v>June 2023</c:v>
                </c:pt>
                <c:pt idx="114">
                  <c:v>July 2023</c:v>
                </c:pt>
                <c:pt idx="115">
                  <c:v>August 2023</c:v>
                </c:pt>
                <c:pt idx="116">
                  <c:v>September 2023</c:v>
                </c:pt>
                <c:pt idx="117">
                  <c:v>October 2023</c:v>
                </c:pt>
                <c:pt idx="118">
                  <c:v>November 2023</c:v>
                </c:pt>
                <c:pt idx="119">
                  <c:v>December 2023</c:v>
                </c:pt>
                <c:pt idx="120">
                  <c:v>January 2024</c:v>
                </c:pt>
              </c:strCache>
            </c:strRef>
          </c:cat>
          <c:val>
            <c:numRef>
              <c:f>Data!$B$9:$B$129</c:f>
              <c:numCache>
                <c:formatCode>#,##0.0</c:formatCode>
                <c:ptCount val="121"/>
                <c:pt idx="0">
                  <c:v>2.2000000000000002</c:v>
                </c:pt>
                <c:pt idx="1">
                  <c:v>2.2000000000000002</c:v>
                </c:pt>
                <c:pt idx="2">
                  <c:v>2.1</c:v>
                </c:pt>
                <c:pt idx="3">
                  <c:v>2.1</c:v>
                </c:pt>
                <c:pt idx="4">
                  <c:v>2</c:v>
                </c:pt>
                <c:pt idx="5">
                  <c:v>1.9</c:v>
                </c:pt>
                <c:pt idx="6">
                  <c:v>1.8</c:v>
                </c:pt>
                <c:pt idx="7">
                  <c:v>1.8</c:v>
                </c:pt>
                <c:pt idx="8">
                  <c:v>1.7</c:v>
                </c:pt>
                <c:pt idx="9">
                  <c:v>1.6</c:v>
                </c:pt>
                <c:pt idx="10">
                  <c:v>1.6</c:v>
                </c:pt>
                <c:pt idx="11">
                  <c:v>1.6</c:v>
                </c:pt>
                <c:pt idx="12">
                  <c:v>1.6</c:v>
                </c:pt>
                <c:pt idx="13">
                  <c:v>1.7</c:v>
                </c:pt>
                <c:pt idx="14">
                  <c:v>1.6</c:v>
                </c:pt>
                <c:pt idx="15">
                  <c:v>1.7</c:v>
                </c:pt>
                <c:pt idx="16">
                  <c:v>1.6</c:v>
                </c:pt>
                <c:pt idx="17">
                  <c:v>1.5</c:v>
                </c:pt>
                <c:pt idx="18">
                  <c:v>1.5</c:v>
                </c:pt>
                <c:pt idx="19">
                  <c:v>1.5</c:v>
                </c:pt>
                <c:pt idx="20">
                  <c:v>1.5</c:v>
                </c:pt>
                <c:pt idx="21">
                  <c:v>1.5</c:v>
                </c:pt>
                <c:pt idx="22">
                  <c:v>1.5</c:v>
                </c:pt>
                <c:pt idx="23">
                  <c:v>1.5</c:v>
                </c:pt>
                <c:pt idx="24">
                  <c:v>1.6</c:v>
                </c:pt>
                <c:pt idx="25">
                  <c:v>1.6</c:v>
                </c:pt>
                <c:pt idx="26">
                  <c:v>1.7</c:v>
                </c:pt>
                <c:pt idx="27">
                  <c:v>1.6</c:v>
                </c:pt>
                <c:pt idx="28">
                  <c:v>1.6</c:v>
                </c:pt>
                <c:pt idx="29">
                  <c:v>1.5</c:v>
                </c:pt>
                <c:pt idx="30">
                  <c:v>1.5</c:v>
                </c:pt>
                <c:pt idx="31">
                  <c:v>1.5</c:v>
                </c:pt>
                <c:pt idx="32">
                  <c:v>1.5</c:v>
                </c:pt>
                <c:pt idx="33">
                  <c:v>1.5</c:v>
                </c:pt>
                <c:pt idx="34">
                  <c:v>1.5</c:v>
                </c:pt>
                <c:pt idx="35">
                  <c:v>1.5</c:v>
                </c:pt>
                <c:pt idx="36">
                  <c:v>1.6</c:v>
                </c:pt>
                <c:pt idx="37">
                  <c:v>1.7</c:v>
                </c:pt>
                <c:pt idx="38">
                  <c:v>1.7</c:v>
                </c:pt>
                <c:pt idx="39">
                  <c:v>1.8</c:v>
                </c:pt>
                <c:pt idx="40">
                  <c:v>1.8</c:v>
                </c:pt>
                <c:pt idx="41">
                  <c:v>1.8</c:v>
                </c:pt>
                <c:pt idx="42">
                  <c:v>1.7</c:v>
                </c:pt>
                <c:pt idx="43">
                  <c:v>1.7</c:v>
                </c:pt>
                <c:pt idx="44">
                  <c:v>1.7</c:v>
                </c:pt>
                <c:pt idx="45">
                  <c:v>1.7</c:v>
                </c:pt>
                <c:pt idx="46">
                  <c:v>1.7</c:v>
                </c:pt>
                <c:pt idx="47">
                  <c:v>1.8</c:v>
                </c:pt>
                <c:pt idx="48">
                  <c:v>1.8</c:v>
                </c:pt>
                <c:pt idx="49">
                  <c:v>1.9</c:v>
                </c:pt>
                <c:pt idx="50">
                  <c:v>1.9</c:v>
                </c:pt>
                <c:pt idx="51">
                  <c:v>2</c:v>
                </c:pt>
                <c:pt idx="52">
                  <c:v>1.9</c:v>
                </c:pt>
                <c:pt idx="53">
                  <c:v>1.9</c:v>
                </c:pt>
                <c:pt idx="54">
                  <c:v>1.8</c:v>
                </c:pt>
                <c:pt idx="55">
                  <c:v>1.8</c:v>
                </c:pt>
                <c:pt idx="56">
                  <c:v>1.8</c:v>
                </c:pt>
                <c:pt idx="57">
                  <c:v>1.8</c:v>
                </c:pt>
                <c:pt idx="58">
                  <c:v>1.9</c:v>
                </c:pt>
                <c:pt idx="59">
                  <c:v>1.9</c:v>
                </c:pt>
                <c:pt idx="60">
                  <c:v>2</c:v>
                </c:pt>
                <c:pt idx="61">
                  <c:v>2.1</c:v>
                </c:pt>
                <c:pt idx="62">
                  <c:v>2.2000000000000002</c:v>
                </c:pt>
                <c:pt idx="63">
                  <c:v>2.2000000000000002</c:v>
                </c:pt>
                <c:pt idx="64">
                  <c:v>2.2000000000000002</c:v>
                </c:pt>
                <c:pt idx="65">
                  <c:v>2.2000000000000002</c:v>
                </c:pt>
                <c:pt idx="66">
                  <c:v>2.2000000000000002</c:v>
                </c:pt>
                <c:pt idx="67">
                  <c:v>2.2000000000000002</c:v>
                </c:pt>
                <c:pt idx="68">
                  <c:v>2.2000000000000002</c:v>
                </c:pt>
                <c:pt idx="69">
                  <c:v>2.2000000000000002</c:v>
                </c:pt>
                <c:pt idx="70">
                  <c:v>2.2999999999999998</c:v>
                </c:pt>
                <c:pt idx="71">
                  <c:v>2.2999999999999998</c:v>
                </c:pt>
                <c:pt idx="72">
                  <c:v>2.2999999999999998</c:v>
                </c:pt>
                <c:pt idx="73">
                  <c:v>2.2999999999999998</c:v>
                </c:pt>
                <c:pt idx="74">
                  <c:v>2.4</c:v>
                </c:pt>
                <c:pt idx="75">
                  <c:v>4.3</c:v>
                </c:pt>
                <c:pt idx="76">
                  <c:v>4.9000000000000004</c:v>
                </c:pt>
                <c:pt idx="77">
                  <c:v>4.7</c:v>
                </c:pt>
                <c:pt idx="78">
                  <c:v>4.8</c:v>
                </c:pt>
                <c:pt idx="79">
                  <c:v>4.7</c:v>
                </c:pt>
                <c:pt idx="80">
                  <c:v>4.5</c:v>
                </c:pt>
                <c:pt idx="81">
                  <c:v>4.2</c:v>
                </c:pt>
                <c:pt idx="82">
                  <c:v>4.3</c:v>
                </c:pt>
                <c:pt idx="83">
                  <c:v>4.3</c:v>
                </c:pt>
                <c:pt idx="84">
                  <c:v>4.2</c:v>
                </c:pt>
                <c:pt idx="85">
                  <c:v>4.4000000000000004</c:v>
                </c:pt>
                <c:pt idx="86">
                  <c:v>4.5</c:v>
                </c:pt>
                <c:pt idx="87">
                  <c:v>4.4000000000000004</c:v>
                </c:pt>
                <c:pt idx="88">
                  <c:v>4.0999999999999996</c:v>
                </c:pt>
                <c:pt idx="89">
                  <c:v>3.7</c:v>
                </c:pt>
                <c:pt idx="90">
                  <c:v>3.5</c:v>
                </c:pt>
                <c:pt idx="91">
                  <c:v>3.4</c:v>
                </c:pt>
                <c:pt idx="92">
                  <c:v>3.2</c:v>
                </c:pt>
                <c:pt idx="93">
                  <c:v>3.1</c:v>
                </c:pt>
                <c:pt idx="94">
                  <c:v>2.9</c:v>
                </c:pt>
                <c:pt idx="95">
                  <c:v>2.9</c:v>
                </c:pt>
                <c:pt idx="96">
                  <c:v>2.8</c:v>
                </c:pt>
                <c:pt idx="97">
                  <c:v>2.9</c:v>
                </c:pt>
                <c:pt idx="98">
                  <c:v>2.7</c:v>
                </c:pt>
                <c:pt idx="99">
                  <c:v>2.5</c:v>
                </c:pt>
                <c:pt idx="100">
                  <c:v>2.4</c:v>
                </c:pt>
                <c:pt idx="101">
                  <c:v>2.4</c:v>
                </c:pt>
                <c:pt idx="102">
                  <c:v>2.2999999999999998</c:v>
                </c:pt>
                <c:pt idx="103">
                  <c:v>2.2999999999999998</c:v>
                </c:pt>
                <c:pt idx="104">
                  <c:v>2.2999999999999998</c:v>
                </c:pt>
                <c:pt idx="105">
                  <c:v>2.2999999999999998</c:v>
                </c:pt>
                <c:pt idx="106">
                  <c:v>2.4</c:v>
                </c:pt>
                <c:pt idx="107">
                  <c:v>2.4</c:v>
                </c:pt>
                <c:pt idx="108">
                  <c:v>2.4</c:v>
                </c:pt>
                <c:pt idx="109">
                  <c:v>2.4</c:v>
                </c:pt>
                <c:pt idx="110">
                  <c:v>2.4</c:v>
                </c:pt>
                <c:pt idx="111">
                  <c:v>2.4</c:v>
                </c:pt>
                <c:pt idx="112">
                  <c:v>2.2999999999999998</c:v>
                </c:pt>
                <c:pt idx="113">
                  <c:v>2.2000000000000002</c:v>
                </c:pt>
                <c:pt idx="114">
                  <c:v>2.2999999999999998</c:v>
                </c:pt>
                <c:pt idx="115">
                  <c:v>2.2000000000000002</c:v>
                </c:pt>
                <c:pt idx="116">
                  <c:v>2.2000000000000002</c:v>
                </c:pt>
                <c:pt idx="117">
                  <c:v>2.2000000000000002</c:v>
                </c:pt>
                <c:pt idx="118">
                  <c:v>2.2000000000000002</c:v>
                </c:pt>
                <c:pt idx="119">
                  <c:v>2.2000000000000002</c:v>
                </c:pt>
                <c:pt idx="120">
                  <c:v>2.2000000000000002</c:v>
                </c:pt>
              </c:numCache>
            </c:numRef>
          </c:val>
          <c:smooth val="0"/>
          <c:extLst>
            <c:ext xmlns:c16="http://schemas.microsoft.com/office/drawing/2014/chart" uri="{C3380CC4-5D6E-409C-BE32-E72D297353CC}">
              <c16:uniqueId val="{00000000-AD29-454F-8E9F-BD90775F599D}"/>
            </c:ext>
          </c:extLst>
        </c:ser>
        <c:ser>
          <c:idx val="1"/>
          <c:order val="1"/>
          <c:tx>
            <c:strRef>
              <c:f>Data!$C$8</c:f>
              <c:strCache>
                <c:ptCount val="1"/>
                <c:pt idx="0">
                  <c:v>Allerdale</c:v>
                </c:pt>
              </c:strCache>
            </c:strRef>
          </c:tx>
          <c:spPr>
            <a:ln w="28575" cap="rnd">
              <a:solidFill>
                <a:schemeClr val="accent2"/>
              </a:solidFill>
              <a:round/>
            </a:ln>
            <a:effectLst/>
          </c:spPr>
          <c:marker>
            <c:symbol val="none"/>
          </c:marker>
          <c:cat>
            <c:strRef>
              <c:f>Data!$A$9:$A$129</c:f>
              <c:strCache>
                <c:ptCount val="121"/>
                <c:pt idx="0">
                  <c:v>January 2014</c:v>
                </c:pt>
                <c:pt idx="1">
                  <c:v>February 2014</c:v>
                </c:pt>
                <c:pt idx="2">
                  <c:v>March 2014</c:v>
                </c:pt>
                <c:pt idx="3">
                  <c:v>April 2014</c:v>
                </c:pt>
                <c:pt idx="4">
                  <c:v>May 2014</c:v>
                </c:pt>
                <c:pt idx="5">
                  <c:v>June 2014</c:v>
                </c:pt>
                <c:pt idx="6">
                  <c:v>July 2014</c:v>
                </c:pt>
                <c:pt idx="7">
                  <c:v>August 2014</c:v>
                </c:pt>
                <c:pt idx="8">
                  <c:v>September 2014</c:v>
                </c:pt>
                <c:pt idx="9">
                  <c:v>October 2014</c:v>
                </c:pt>
                <c:pt idx="10">
                  <c:v>November 2014</c:v>
                </c:pt>
                <c:pt idx="11">
                  <c:v>December 2014</c:v>
                </c:pt>
                <c:pt idx="12">
                  <c:v>January 2015</c:v>
                </c:pt>
                <c:pt idx="13">
                  <c:v>February 2015</c:v>
                </c:pt>
                <c:pt idx="14">
                  <c:v>March 2015</c:v>
                </c:pt>
                <c:pt idx="15">
                  <c:v>April 2015</c:v>
                </c:pt>
                <c:pt idx="16">
                  <c:v>May 2015</c:v>
                </c:pt>
                <c:pt idx="17">
                  <c:v>June 2015</c:v>
                </c:pt>
                <c:pt idx="18">
                  <c:v>July 2015</c:v>
                </c:pt>
                <c:pt idx="19">
                  <c:v>August 2015</c:v>
                </c:pt>
                <c:pt idx="20">
                  <c:v>September 2015</c:v>
                </c:pt>
                <c:pt idx="21">
                  <c:v>October 2015</c:v>
                </c:pt>
                <c:pt idx="22">
                  <c:v>November 2015</c:v>
                </c:pt>
                <c:pt idx="23">
                  <c:v>December 2015</c:v>
                </c:pt>
                <c:pt idx="24">
                  <c:v>January 2016</c:v>
                </c:pt>
                <c:pt idx="25">
                  <c:v>February 2016</c:v>
                </c:pt>
                <c:pt idx="26">
                  <c:v>March 2016</c:v>
                </c:pt>
                <c:pt idx="27">
                  <c:v>April 2016</c:v>
                </c:pt>
                <c:pt idx="28">
                  <c:v>May 2016</c:v>
                </c:pt>
                <c:pt idx="29">
                  <c:v>June 2016</c:v>
                </c:pt>
                <c:pt idx="30">
                  <c:v>July 2016</c:v>
                </c:pt>
                <c:pt idx="31">
                  <c:v>August 2016</c:v>
                </c:pt>
                <c:pt idx="32">
                  <c:v>September 2016</c:v>
                </c:pt>
                <c:pt idx="33">
                  <c:v>October 2016</c:v>
                </c:pt>
                <c:pt idx="34">
                  <c:v>November 2016</c:v>
                </c:pt>
                <c:pt idx="35">
                  <c:v>December 2016</c:v>
                </c:pt>
                <c:pt idx="36">
                  <c:v>January 2017</c:v>
                </c:pt>
                <c:pt idx="37">
                  <c:v>February 2017</c:v>
                </c:pt>
                <c:pt idx="38">
                  <c:v>March 2017</c:v>
                </c:pt>
                <c:pt idx="39">
                  <c:v>April 2017</c:v>
                </c:pt>
                <c:pt idx="40">
                  <c:v>May 2017</c:v>
                </c:pt>
                <c:pt idx="41">
                  <c:v>June 2017</c:v>
                </c:pt>
                <c:pt idx="42">
                  <c:v>July 2017</c:v>
                </c:pt>
                <c:pt idx="43">
                  <c:v>August 2017</c:v>
                </c:pt>
                <c:pt idx="44">
                  <c:v>September 2017</c:v>
                </c:pt>
                <c:pt idx="45">
                  <c:v>October 2017</c:v>
                </c:pt>
                <c:pt idx="46">
                  <c:v>November 2017</c:v>
                </c:pt>
                <c:pt idx="47">
                  <c:v>December 2017</c:v>
                </c:pt>
                <c:pt idx="48">
                  <c:v>January 2018</c:v>
                </c:pt>
                <c:pt idx="49">
                  <c:v>February 2018</c:v>
                </c:pt>
                <c:pt idx="50">
                  <c:v>March 2018</c:v>
                </c:pt>
                <c:pt idx="51">
                  <c:v>April 2018</c:v>
                </c:pt>
                <c:pt idx="52">
                  <c:v>May 2018</c:v>
                </c:pt>
                <c:pt idx="53">
                  <c:v>June 2018</c:v>
                </c:pt>
                <c:pt idx="54">
                  <c:v>July 2018</c:v>
                </c:pt>
                <c:pt idx="55">
                  <c:v>August 2018</c:v>
                </c:pt>
                <c:pt idx="56">
                  <c:v>September 2018</c:v>
                </c:pt>
                <c:pt idx="57">
                  <c:v>October 2018</c:v>
                </c:pt>
                <c:pt idx="58">
                  <c:v>November 2018</c:v>
                </c:pt>
                <c:pt idx="59">
                  <c:v>December 2018</c:v>
                </c:pt>
                <c:pt idx="60">
                  <c:v>January 2019</c:v>
                </c:pt>
                <c:pt idx="61">
                  <c:v>February 2019</c:v>
                </c:pt>
                <c:pt idx="62">
                  <c:v>March 2019</c:v>
                </c:pt>
                <c:pt idx="63">
                  <c:v>April 2019</c:v>
                </c:pt>
                <c:pt idx="64">
                  <c:v>May 2019</c:v>
                </c:pt>
                <c:pt idx="65">
                  <c:v>June 2019</c:v>
                </c:pt>
                <c:pt idx="66">
                  <c:v>July 2019</c:v>
                </c:pt>
                <c:pt idx="67">
                  <c:v>August 2019</c:v>
                </c:pt>
                <c:pt idx="68">
                  <c:v>September 2019</c:v>
                </c:pt>
                <c:pt idx="69">
                  <c:v>October 2019</c:v>
                </c:pt>
                <c:pt idx="70">
                  <c:v>November 2019</c:v>
                </c:pt>
                <c:pt idx="71">
                  <c:v>December 2019</c:v>
                </c:pt>
                <c:pt idx="72">
                  <c:v>January 2020</c:v>
                </c:pt>
                <c:pt idx="73">
                  <c:v>February 2020</c:v>
                </c:pt>
                <c:pt idx="74">
                  <c:v>March 2020</c:v>
                </c:pt>
                <c:pt idx="75">
                  <c:v>April 2020</c:v>
                </c:pt>
                <c:pt idx="76">
                  <c:v>May 2020</c:v>
                </c:pt>
                <c:pt idx="77">
                  <c:v>June 2020</c:v>
                </c:pt>
                <c:pt idx="78">
                  <c:v>July 2020</c:v>
                </c:pt>
                <c:pt idx="79">
                  <c:v>August 2020</c:v>
                </c:pt>
                <c:pt idx="80">
                  <c:v>September 2020</c:v>
                </c:pt>
                <c:pt idx="81">
                  <c:v>October 2020</c:v>
                </c:pt>
                <c:pt idx="82">
                  <c:v>November 2020</c:v>
                </c:pt>
                <c:pt idx="83">
                  <c:v>December 2020</c:v>
                </c:pt>
                <c:pt idx="84">
                  <c:v>January 2021</c:v>
                </c:pt>
                <c:pt idx="85">
                  <c:v>February 2021</c:v>
                </c:pt>
                <c:pt idx="86">
                  <c:v>March 2021</c:v>
                </c:pt>
                <c:pt idx="87">
                  <c:v>April 2021</c:v>
                </c:pt>
                <c:pt idx="88">
                  <c:v>May 2021</c:v>
                </c:pt>
                <c:pt idx="89">
                  <c:v>June 2021</c:v>
                </c:pt>
                <c:pt idx="90">
                  <c:v>July 2021</c:v>
                </c:pt>
                <c:pt idx="91">
                  <c:v>August 2021</c:v>
                </c:pt>
                <c:pt idx="92">
                  <c:v>September 2021</c:v>
                </c:pt>
                <c:pt idx="93">
                  <c:v>October 2021</c:v>
                </c:pt>
                <c:pt idx="94">
                  <c:v>November 2021</c:v>
                </c:pt>
                <c:pt idx="95">
                  <c:v>December 2021</c:v>
                </c:pt>
                <c:pt idx="96">
                  <c:v>January 2022</c:v>
                </c:pt>
                <c:pt idx="97">
                  <c:v>February 2022</c:v>
                </c:pt>
                <c:pt idx="98">
                  <c:v>March 2022</c:v>
                </c:pt>
                <c:pt idx="99">
                  <c:v>April 2022</c:v>
                </c:pt>
                <c:pt idx="100">
                  <c:v>May 2022</c:v>
                </c:pt>
                <c:pt idx="101">
                  <c:v>June 2022</c:v>
                </c:pt>
                <c:pt idx="102">
                  <c:v>July 2022</c:v>
                </c:pt>
                <c:pt idx="103">
                  <c:v>August 2022</c:v>
                </c:pt>
                <c:pt idx="104">
                  <c:v>September 2022</c:v>
                </c:pt>
                <c:pt idx="105">
                  <c:v>October 2022</c:v>
                </c:pt>
                <c:pt idx="106">
                  <c:v>November 2022</c:v>
                </c:pt>
                <c:pt idx="107">
                  <c:v>December 2022</c:v>
                </c:pt>
                <c:pt idx="108">
                  <c:v>January 2023</c:v>
                </c:pt>
                <c:pt idx="109">
                  <c:v>February 2023</c:v>
                </c:pt>
                <c:pt idx="110">
                  <c:v>March 2023</c:v>
                </c:pt>
                <c:pt idx="111">
                  <c:v>April 2023</c:v>
                </c:pt>
                <c:pt idx="112">
                  <c:v>May 2023</c:v>
                </c:pt>
                <c:pt idx="113">
                  <c:v>June 2023</c:v>
                </c:pt>
                <c:pt idx="114">
                  <c:v>July 2023</c:v>
                </c:pt>
                <c:pt idx="115">
                  <c:v>August 2023</c:v>
                </c:pt>
                <c:pt idx="116">
                  <c:v>September 2023</c:v>
                </c:pt>
                <c:pt idx="117">
                  <c:v>October 2023</c:v>
                </c:pt>
                <c:pt idx="118">
                  <c:v>November 2023</c:v>
                </c:pt>
                <c:pt idx="119">
                  <c:v>December 2023</c:v>
                </c:pt>
                <c:pt idx="120">
                  <c:v>January 2024</c:v>
                </c:pt>
              </c:strCache>
            </c:strRef>
          </c:cat>
          <c:val>
            <c:numRef>
              <c:f>Data!$C$9:$C$129</c:f>
              <c:numCache>
                <c:formatCode>#,##0.0</c:formatCode>
                <c:ptCount val="121"/>
                <c:pt idx="0">
                  <c:v>2.6</c:v>
                </c:pt>
                <c:pt idx="1">
                  <c:v>2.7</c:v>
                </c:pt>
                <c:pt idx="2">
                  <c:v>2.7</c:v>
                </c:pt>
                <c:pt idx="3">
                  <c:v>2.5</c:v>
                </c:pt>
                <c:pt idx="4">
                  <c:v>2.4</c:v>
                </c:pt>
                <c:pt idx="5">
                  <c:v>2.2999999999999998</c:v>
                </c:pt>
                <c:pt idx="6">
                  <c:v>2.2999999999999998</c:v>
                </c:pt>
                <c:pt idx="7">
                  <c:v>2.2000000000000002</c:v>
                </c:pt>
                <c:pt idx="8">
                  <c:v>2.1</c:v>
                </c:pt>
                <c:pt idx="9">
                  <c:v>2.1</c:v>
                </c:pt>
                <c:pt idx="10">
                  <c:v>2</c:v>
                </c:pt>
                <c:pt idx="11">
                  <c:v>2</c:v>
                </c:pt>
                <c:pt idx="12">
                  <c:v>2</c:v>
                </c:pt>
                <c:pt idx="13">
                  <c:v>2.1</c:v>
                </c:pt>
                <c:pt idx="14">
                  <c:v>2</c:v>
                </c:pt>
                <c:pt idx="15">
                  <c:v>2</c:v>
                </c:pt>
                <c:pt idx="16">
                  <c:v>2</c:v>
                </c:pt>
                <c:pt idx="17">
                  <c:v>1.9</c:v>
                </c:pt>
                <c:pt idx="18">
                  <c:v>2</c:v>
                </c:pt>
                <c:pt idx="19">
                  <c:v>2</c:v>
                </c:pt>
                <c:pt idx="20">
                  <c:v>1.9</c:v>
                </c:pt>
                <c:pt idx="21">
                  <c:v>1.9</c:v>
                </c:pt>
                <c:pt idx="22">
                  <c:v>1.8</c:v>
                </c:pt>
                <c:pt idx="23">
                  <c:v>1.8</c:v>
                </c:pt>
                <c:pt idx="24">
                  <c:v>1.9</c:v>
                </c:pt>
                <c:pt idx="25">
                  <c:v>2</c:v>
                </c:pt>
                <c:pt idx="26">
                  <c:v>2</c:v>
                </c:pt>
                <c:pt idx="27">
                  <c:v>1.9</c:v>
                </c:pt>
                <c:pt idx="28">
                  <c:v>1.9</c:v>
                </c:pt>
                <c:pt idx="29">
                  <c:v>1.8</c:v>
                </c:pt>
                <c:pt idx="30">
                  <c:v>1.8</c:v>
                </c:pt>
                <c:pt idx="31">
                  <c:v>1.9</c:v>
                </c:pt>
                <c:pt idx="32">
                  <c:v>1.9</c:v>
                </c:pt>
                <c:pt idx="33">
                  <c:v>1.8</c:v>
                </c:pt>
                <c:pt idx="34">
                  <c:v>1.8</c:v>
                </c:pt>
                <c:pt idx="35">
                  <c:v>1.8</c:v>
                </c:pt>
                <c:pt idx="36">
                  <c:v>1.9</c:v>
                </c:pt>
                <c:pt idx="37">
                  <c:v>2</c:v>
                </c:pt>
                <c:pt idx="38">
                  <c:v>2.2999999999999998</c:v>
                </c:pt>
                <c:pt idx="39">
                  <c:v>2.4</c:v>
                </c:pt>
                <c:pt idx="40">
                  <c:v>2.5</c:v>
                </c:pt>
                <c:pt idx="41">
                  <c:v>2.6</c:v>
                </c:pt>
                <c:pt idx="42">
                  <c:v>2.6</c:v>
                </c:pt>
                <c:pt idx="43">
                  <c:v>2.5</c:v>
                </c:pt>
                <c:pt idx="44">
                  <c:v>2.5</c:v>
                </c:pt>
                <c:pt idx="45">
                  <c:v>2.5</c:v>
                </c:pt>
                <c:pt idx="46">
                  <c:v>2.5</c:v>
                </c:pt>
                <c:pt idx="47">
                  <c:v>2.6</c:v>
                </c:pt>
                <c:pt idx="48">
                  <c:v>2.5</c:v>
                </c:pt>
                <c:pt idx="49">
                  <c:v>2.7</c:v>
                </c:pt>
                <c:pt idx="50">
                  <c:v>2.8</c:v>
                </c:pt>
                <c:pt idx="51">
                  <c:v>3</c:v>
                </c:pt>
                <c:pt idx="52">
                  <c:v>2.8</c:v>
                </c:pt>
                <c:pt idx="53">
                  <c:v>2.8</c:v>
                </c:pt>
                <c:pt idx="54">
                  <c:v>2.8</c:v>
                </c:pt>
                <c:pt idx="55">
                  <c:v>2.9</c:v>
                </c:pt>
                <c:pt idx="56">
                  <c:v>2.8</c:v>
                </c:pt>
                <c:pt idx="57">
                  <c:v>2.8</c:v>
                </c:pt>
                <c:pt idx="58">
                  <c:v>2.8</c:v>
                </c:pt>
                <c:pt idx="59">
                  <c:v>2.8</c:v>
                </c:pt>
                <c:pt idx="60">
                  <c:v>2.8</c:v>
                </c:pt>
                <c:pt idx="61">
                  <c:v>2.9</c:v>
                </c:pt>
                <c:pt idx="62">
                  <c:v>2.9</c:v>
                </c:pt>
                <c:pt idx="63">
                  <c:v>3</c:v>
                </c:pt>
                <c:pt idx="64">
                  <c:v>2.8</c:v>
                </c:pt>
                <c:pt idx="65">
                  <c:v>2.8</c:v>
                </c:pt>
                <c:pt idx="66">
                  <c:v>2.8</c:v>
                </c:pt>
                <c:pt idx="67">
                  <c:v>2.7</c:v>
                </c:pt>
                <c:pt idx="68">
                  <c:v>2.6</c:v>
                </c:pt>
                <c:pt idx="69">
                  <c:v>2.7</c:v>
                </c:pt>
                <c:pt idx="70">
                  <c:v>2.7</c:v>
                </c:pt>
                <c:pt idx="71">
                  <c:v>2.7</c:v>
                </c:pt>
                <c:pt idx="72">
                  <c:v>2.8</c:v>
                </c:pt>
                <c:pt idx="73">
                  <c:v>2.8</c:v>
                </c:pt>
                <c:pt idx="74">
                  <c:v>2.8</c:v>
                </c:pt>
                <c:pt idx="75">
                  <c:v>4.5999999999999996</c:v>
                </c:pt>
                <c:pt idx="76">
                  <c:v>5.0999999999999996</c:v>
                </c:pt>
                <c:pt idx="77">
                  <c:v>4.9000000000000004</c:v>
                </c:pt>
                <c:pt idx="78">
                  <c:v>4.9000000000000004</c:v>
                </c:pt>
                <c:pt idx="79">
                  <c:v>4.8</c:v>
                </c:pt>
                <c:pt idx="80">
                  <c:v>4.7</c:v>
                </c:pt>
                <c:pt idx="81">
                  <c:v>4.5999999999999996</c:v>
                </c:pt>
                <c:pt idx="82">
                  <c:v>4.5999999999999996</c:v>
                </c:pt>
                <c:pt idx="83">
                  <c:v>4.5999999999999996</c:v>
                </c:pt>
                <c:pt idx="84">
                  <c:v>4.7</c:v>
                </c:pt>
                <c:pt idx="85">
                  <c:v>4.9000000000000004</c:v>
                </c:pt>
                <c:pt idx="86">
                  <c:v>5</c:v>
                </c:pt>
                <c:pt idx="87">
                  <c:v>4.9000000000000004</c:v>
                </c:pt>
                <c:pt idx="88">
                  <c:v>4.5</c:v>
                </c:pt>
                <c:pt idx="89">
                  <c:v>4.0999999999999996</c:v>
                </c:pt>
                <c:pt idx="90">
                  <c:v>3.9</c:v>
                </c:pt>
                <c:pt idx="91">
                  <c:v>3.8</c:v>
                </c:pt>
                <c:pt idx="92">
                  <c:v>3.5</c:v>
                </c:pt>
                <c:pt idx="93">
                  <c:v>3.4</c:v>
                </c:pt>
                <c:pt idx="94">
                  <c:v>3.1</c:v>
                </c:pt>
                <c:pt idx="95">
                  <c:v>3</c:v>
                </c:pt>
                <c:pt idx="96">
                  <c:v>3</c:v>
                </c:pt>
                <c:pt idx="97">
                  <c:v>3</c:v>
                </c:pt>
                <c:pt idx="98">
                  <c:v>2.9</c:v>
                </c:pt>
                <c:pt idx="99">
                  <c:v>2.6</c:v>
                </c:pt>
                <c:pt idx="100">
                  <c:v>2.6</c:v>
                </c:pt>
                <c:pt idx="101">
                  <c:v>2.4</c:v>
                </c:pt>
                <c:pt idx="102">
                  <c:v>2.4</c:v>
                </c:pt>
                <c:pt idx="103">
                  <c:v>2.4</c:v>
                </c:pt>
                <c:pt idx="104">
                  <c:v>2.4</c:v>
                </c:pt>
                <c:pt idx="105">
                  <c:v>2.4</c:v>
                </c:pt>
                <c:pt idx="106">
                  <c:v>2.6</c:v>
                </c:pt>
                <c:pt idx="107">
                  <c:v>2.6</c:v>
                </c:pt>
                <c:pt idx="108">
                  <c:v>2.7</c:v>
                </c:pt>
                <c:pt idx="109">
                  <c:v>2.8</c:v>
                </c:pt>
                <c:pt idx="110">
                  <c:v>2.8</c:v>
                </c:pt>
                <c:pt idx="111">
                  <c:v>2.9</c:v>
                </c:pt>
                <c:pt idx="112">
                  <c:v>2.6</c:v>
                </c:pt>
                <c:pt idx="113">
                  <c:v>2.6</c:v>
                </c:pt>
                <c:pt idx="114">
                  <c:v>2.6</c:v>
                </c:pt>
                <c:pt idx="115">
                  <c:v>2.5</c:v>
                </c:pt>
                <c:pt idx="116">
                  <c:v>2.5</c:v>
                </c:pt>
                <c:pt idx="117">
                  <c:v>2.5</c:v>
                </c:pt>
                <c:pt idx="118">
                  <c:v>2.6</c:v>
                </c:pt>
                <c:pt idx="119">
                  <c:v>2.6</c:v>
                </c:pt>
                <c:pt idx="120">
                  <c:v>2.6</c:v>
                </c:pt>
              </c:numCache>
            </c:numRef>
          </c:val>
          <c:smooth val="0"/>
          <c:extLst>
            <c:ext xmlns:c16="http://schemas.microsoft.com/office/drawing/2014/chart" uri="{C3380CC4-5D6E-409C-BE32-E72D297353CC}">
              <c16:uniqueId val="{00000001-AD29-454F-8E9F-BD90775F599D}"/>
            </c:ext>
          </c:extLst>
        </c:ser>
        <c:ser>
          <c:idx val="2"/>
          <c:order val="2"/>
          <c:tx>
            <c:strRef>
              <c:f>Data!$D$8</c:f>
              <c:strCache>
                <c:ptCount val="1"/>
                <c:pt idx="0">
                  <c:v>Carlisle</c:v>
                </c:pt>
              </c:strCache>
            </c:strRef>
          </c:tx>
          <c:spPr>
            <a:ln w="28575" cap="rnd">
              <a:solidFill>
                <a:schemeClr val="accent3"/>
              </a:solidFill>
              <a:round/>
            </a:ln>
            <a:effectLst/>
          </c:spPr>
          <c:marker>
            <c:symbol val="none"/>
          </c:marker>
          <c:cat>
            <c:strRef>
              <c:f>Data!$A$9:$A$129</c:f>
              <c:strCache>
                <c:ptCount val="121"/>
                <c:pt idx="0">
                  <c:v>January 2014</c:v>
                </c:pt>
                <c:pt idx="1">
                  <c:v>February 2014</c:v>
                </c:pt>
                <c:pt idx="2">
                  <c:v>March 2014</c:v>
                </c:pt>
                <c:pt idx="3">
                  <c:v>April 2014</c:v>
                </c:pt>
                <c:pt idx="4">
                  <c:v>May 2014</c:v>
                </c:pt>
                <c:pt idx="5">
                  <c:v>June 2014</c:v>
                </c:pt>
                <c:pt idx="6">
                  <c:v>July 2014</c:v>
                </c:pt>
                <c:pt idx="7">
                  <c:v>August 2014</c:v>
                </c:pt>
                <c:pt idx="8">
                  <c:v>September 2014</c:v>
                </c:pt>
                <c:pt idx="9">
                  <c:v>October 2014</c:v>
                </c:pt>
                <c:pt idx="10">
                  <c:v>November 2014</c:v>
                </c:pt>
                <c:pt idx="11">
                  <c:v>December 2014</c:v>
                </c:pt>
                <c:pt idx="12">
                  <c:v>January 2015</c:v>
                </c:pt>
                <c:pt idx="13">
                  <c:v>February 2015</c:v>
                </c:pt>
                <c:pt idx="14">
                  <c:v>March 2015</c:v>
                </c:pt>
                <c:pt idx="15">
                  <c:v>April 2015</c:v>
                </c:pt>
                <c:pt idx="16">
                  <c:v>May 2015</c:v>
                </c:pt>
                <c:pt idx="17">
                  <c:v>June 2015</c:v>
                </c:pt>
                <c:pt idx="18">
                  <c:v>July 2015</c:v>
                </c:pt>
                <c:pt idx="19">
                  <c:v>August 2015</c:v>
                </c:pt>
                <c:pt idx="20">
                  <c:v>September 2015</c:v>
                </c:pt>
                <c:pt idx="21">
                  <c:v>October 2015</c:v>
                </c:pt>
                <c:pt idx="22">
                  <c:v>November 2015</c:v>
                </c:pt>
                <c:pt idx="23">
                  <c:v>December 2015</c:v>
                </c:pt>
                <c:pt idx="24">
                  <c:v>January 2016</c:v>
                </c:pt>
                <c:pt idx="25">
                  <c:v>February 2016</c:v>
                </c:pt>
                <c:pt idx="26">
                  <c:v>March 2016</c:v>
                </c:pt>
                <c:pt idx="27">
                  <c:v>April 2016</c:v>
                </c:pt>
                <c:pt idx="28">
                  <c:v>May 2016</c:v>
                </c:pt>
                <c:pt idx="29">
                  <c:v>June 2016</c:v>
                </c:pt>
                <c:pt idx="30">
                  <c:v>July 2016</c:v>
                </c:pt>
                <c:pt idx="31">
                  <c:v>August 2016</c:v>
                </c:pt>
                <c:pt idx="32">
                  <c:v>September 2016</c:v>
                </c:pt>
                <c:pt idx="33">
                  <c:v>October 2016</c:v>
                </c:pt>
                <c:pt idx="34">
                  <c:v>November 2016</c:v>
                </c:pt>
                <c:pt idx="35">
                  <c:v>December 2016</c:v>
                </c:pt>
                <c:pt idx="36">
                  <c:v>January 2017</c:v>
                </c:pt>
                <c:pt idx="37">
                  <c:v>February 2017</c:v>
                </c:pt>
                <c:pt idx="38">
                  <c:v>March 2017</c:v>
                </c:pt>
                <c:pt idx="39">
                  <c:v>April 2017</c:v>
                </c:pt>
                <c:pt idx="40">
                  <c:v>May 2017</c:v>
                </c:pt>
                <c:pt idx="41">
                  <c:v>June 2017</c:v>
                </c:pt>
                <c:pt idx="42">
                  <c:v>July 2017</c:v>
                </c:pt>
                <c:pt idx="43">
                  <c:v>August 2017</c:v>
                </c:pt>
                <c:pt idx="44">
                  <c:v>September 2017</c:v>
                </c:pt>
                <c:pt idx="45">
                  <c:v>October 2017</c:v>
                </c:pt>
                <c:pt idx="46">
                  <c:v>November 2017</c:v>
                </c:pt>
                <c:pt idx="47">
                  <c:v>December 2017</c:v>
                </c:pt>
                <c:pt idx="48">
                  <c:v>January 2018</c:v>
                </c:pt>
                <c:pt idx="49">
                  <c:v>February 2018</c:v>
                </c:pt>
                <c:pt idx="50">
                  <c:v>March 2018</c:v>
                </c:pt>
                <c:pt idx="51">
                  <c:v>April 2018</c:v>
                </c:pt>
                <c:pt idx="52">
                  <c:v>May 2018</c:v>
                </c:pt>
                <c:pt idx="53">
                  <c:v>June 2018</c:v>
                </c:pt>
                <c:pt idx="54">
                  <c:v>July 2018</c:v>
                </c:pt>
                <c:pt idx="55">
                  <c:v>August 2018</c:v>
                </c:pt>
                <c:pt idx="56">
                  <c:v>September 2018</c:v>
                </c:pt>
                <c:pt idx="57">
                  <c:v>October 2018</c:v>
                </c:pt>
                <c:pt idx="58">
                  <c:v>November 2018</c:v>
                </c:pt>
                <c:pt idx="59">
                  <c:v>December 2018</c:v>
                </c:pt>
                <c:pt idx="60">
                  <c:v>January 2019</c:v>
                </c:pt>
                <c:pt idx="61">
                  <c:v>February 2019</c:v>
                </c:pt>
                <c:pt idx="62">
                  <c:v>March 2019</c:v>
                </c:pt>
                <c:pt idx="63">
                  <c:v>April 2019</c:v>
                </c:pt>
                <c:pt idx="64">
                  <c:v>May 2019</c:v>
                </c:pt>
                <c:pt idx="65">
                  <c:v>June 2019</c:v>
                </c:pt>
                <c:pt idx="66">
                  <c:v>July 2019</c:v>
                </c:pt>
                <c:pt idx="67">
                  <c:v>August 2019</c:v>
                </c:pt>
                <c:pt idx="68">
                  <c:v>September 2019</c:v>
                </c:pt>
                <c:pt idx="69">
                  <c:v>October 2019</c:v>
                </c:pt>
                <c:pt idx="70">
                  <c:v>November 2019</c:v>
                </c:pt>
                <c:pt idx="71">
                  <c:v>December 2019</c:v>
                </c:pt>
                <c:pt idx="72">
                  <c:v>January 2020</c:v>
                </c:pt>
                <c:pt idx="73">
                  <c:v>February 2020</c:v>
                </c:pt>
                <c:pt idx="74">
                  <c:v>March 2020</c:v>
                </c:pt>
                <c:pt idx="75">
                  <c:v>April 2020</c:v>
                </c:pt>
                <c:pt idx="76">
                  <c:v>May 2020</c:v>
                </c:pt>
                <c:pt idx="77">
                  <c:v>June 2020</c:v>
                </c:pt>
                <c:pt idx="78">
                  <c:v>July 2020</c:v>
                </c:pt>
                <c:pt idx="79">
                  <c:v>August 2020</c:v>
                </c:pt>
                <c:pt idx="80">
                  <c:v>September 2020</c:v>
                </c:pt>
                <c:pt idx="81">
                  <c:v>October 2020</c:v>
                </c:pt>
                <c:pt idx="82">
                  <c:v>November 2020</c:v>
                </c:pt>
                <c:pt idx="83">
                  <c:v>December 2020</c:v>
                </c:pt>
                <c:pt idx="84">
                  <c:v>January 2021</c:v>
                </c:pt>
                <c:pt idx="85">
                  <c:v>February 2021</c:v>
                </c:pt>
                <c:pt idx="86">
                  <c:v>March 2021</c:v>
                </c:pt>
                <c:pt idx="87">
                  <c:v>April 2021</c:v>
                </c:pt>
                <c:pt idx="88">
                  <c:v>May 2021</c:v>
                </c:pt>
                <c:pt idx="89">
                  <c:v>June 2021</c:v>
                </c:pt>
                <c:pt idx="90">
                  <c:v>July 2021</c:v>
                </c:pt>
                <c:pt idx="91">
                  <c:v>August 2021</c:v>
                </c:pt>
                <c:pt idx="92">
                  <c:v>September 2021</c:v>
                </c:pt>
                <c:pt idx="93">
                  <c:v>October 2021</c:v>
                </c:pt>
                <c:pt idx="94">
                  <c:v>November 2021</c:v>
                </c:pt>
                <c:pt idx="95">
                  <c:v>December 2021</c:v>
                </c:pt>
                <c:pt idx="96">
                  <c:v>January 2022</c:v>
                </c:pt>
                <c:pt idx="97">
                  <c:v>February 2022</c:v>
                </c:pt>
                <c:pt idx="98">
                  <c:v>March 2022</c:v>
                </c:pt>
                <c:pt idx="99">
                  <c:v>April 2022</c:v>
                </c:pt>
                <c:pt idx="100">
                  <c:v>May 2022</c:v>
                </c:pt>
                <c:pt idx="101">
                  <c:v>June 2022</c:v>
                </c:pt>
                <c:pt idx="102">
                  <c:v>July 2022</c:v>
                </c:pt>
                <c:pt idx="103">
                  <c:v>August 2022</c:v>
                </c:pt>
                <c:pt idx="104">
                  <c:v>September 2022</c:v>
                </c:pt>
                <c:pt idx="105">
                  <c:v>October 2022</c:v>
                </c:pt>
                <c:pt idx="106">
                  <c:v>November 2022</c:v>
                </c:pt>
                <c:pt idx="107">
                  <c:v>December 2022</c:v>
                </c:pt>
                <c:pt idx="108">
                  <c:v>January 2023</c:v>
                </c:pt>
                <c:pt idx="109">
                  <c:v>February 2023</c:v>
                </c:pt>
                <c:pt idx="110">
                  <c:v>March 2023</c:v>
                </c:pt>
                <c:pt idx="111">
                  <c:v>April 2023</c:v>
                </c:pt>
                <c:pt idx="112">
                  <c:v>May 2023</c:v>
                </c:pt>
                <c:pt idx="113">
                  <c:v>June 2023</c:v>
                </c:pt>
                <c:pt idx="114">
                  <c:v>July 2023</c:v>
                </c:pt>
                <c:pt idx="115">
                  <c:v>August 2023</c:v>
                </c:pt>
                <c:pt idx="116">
                  <c:v>September 2023</c:v>
                </c:pt>
                <c:pt idx="117">
                  <c:v>October 2023</c:v>
                </c:pt>
                <c:pt idx="118">
                  <c:v>November 2023</c:v>
                </c:pt>
                <c:pt idx="119">
                  <c:v>December 2023</c:v>
                </c:pt>
                <c:pt idx="120">
                  <c:v>January 2024</c:v>
                </c:pt>
              </c:strCache>
            </c:strRef>
          </c:cat>
          <c:val>
            <c:numRef>
              <c:f>Data!$D$9:$D$129</c:f>
              <c:numCache>
                <c:formatCode>#,##0.0</c:formatCode>
                <c:ptCount val="121"/>
                <c:pt idx="0">
                  <c:v>2.2000000000000002</c:v>
                </c:pt>
                <c:pt idx="1">
                  <c:v>2.2999999999999998</c:v>
                </c:pt>
                <c:pt idx="2">
                  <c:v>2.2000000000000002</c:v>
                </c:pt>
                <c:pt idx="3">
                  <c:v>2.2000000000000002</c:v>
                </c:pt>
                <c:pt idx="4">
                  <c:v>2.1</c:v>
                </c:pt>
                <c:pt idx="5">
                  <c:v>1.9</c:v>
                </c:pt>
                <c:pt idx="6">
                  <c:v>1.9</c:v>
                </c:pt>
                <c:pt idx="7">
                  <c:v>1.8</c:v>
                </c:pt>
                <c:pt idx="8">
                  <c:v>1.6</c:v>
                </c:pt>
                <c:pt idx="9">
                  <c:v>1.5</c:v>
                </c:pt>
                <c:pt idx="10">
                  <c:v>1.4</c:v>
                </c:pt>
                <c:pt idx="11">
                  <c:v>1.3</c:v>
                </c:pt>
                <c:pt idx="12">
                  <c:v>1.4</c:v>
                </c:pt>
                <c:pt idx="13">
                  <c:v>1.5</c:v>
                </c:pt>
                <c:pt idx="14">
                  <c:v>1.5</c:v>
                </c:pt>
                <c:pt idx="15">
                  <c:v>1.5</c:v>
                </c:pt>
                <c:pt idx="16">
                  <c:v>1.5</c:v>
                </c:pt>
                <c:pt idx="17">
                  <c:v>1.3</c:v>
                </c:pt>
                <c:pt idx="18">
                  <c:v>1.3</c:v>
                </c:pt>
                <c:pt idx="19">
                  <c:v>1.4</c:v>
                </c:pt>
                <c:pt idx="20">
                  <c:v>1.3</c:v>
                </c:pt>
                <c:pt idx="21">
                  <c:v>1.3</c:v>
                </c:pt>
                <c:pt idx="22">
                  <c:v>1.2</c:v>
                </c:pt>
                <c:pt idx="23">
                  <c:v>1.3</c:v>
                </c:pt>
                <c:pt idx="24">
                  <c:v>1.4</c:v>
                </c:pt>
                <c:pt idx="25">
                  <c:v>1.4</c:v>
                </c:pt>
                <c:pt idx="26">
                  <c:v>1.5</c:v>
                </c:pt>
                <c:pt idx="27">
                  <c:v>1.5</c:v>
                </c:pt>
                <c:pt idx="28">
                  <c:v>1.5</c:v>
                </c:pt>
                <c:pt idx="29">
                  <c:v>1.4</c:v>
                </c:pt>
                <c:pt idx="30">
                  <c:v>1.4</c:v>
                </c:pt>
                <c:pt idx="31">
                  <c:v>1.4</c:v>
                </c:pt>
                <c:pt idx="32">
                  <c:v>1.4</c:v>
                </c:pt>
                <c:pt idx="33">
                  <c:v>1.3</c:v>
                </c:pt>
                <c:pt idx="34">
                  <c:v>1.3</c:v>
                </c:pt>
                <c:pt idx="35">
                  <c:v>1.2</c:v>
                </c:pt>
                <c:pt idx="36">
                  <c:v>1.3</c:v>
                </c:pt>
                <c:pt idx="37">
                  <c:v>1.4</c:v>
                </c:pt>
                <c:pt idx="38">
                  <c:v>1.4</c:v>
                </c:pt>
                <c:pt idx="39">
                  <c:v>1.5</c:v>
                </c:pt>
                <c:pt idx="40">
                  <c:v>1.5</c:v>
                </c:pt>
                <c:pt idx="41">
                  <c:v>1.5</c:v>
                </c:pt>
                <c:pt idx="42">
                  <c:v>1.5</c:v>
                </c:pt>
                <c:pt idx="43">
                  <c:v>1.5</c:v>
                </c:pt>
                <c:pt idx="44">
                  <c:v>1.4</c:v>
                </c:pt>
                <c:pt idx="45">
                  <c:v>1.4</c:v>
                </c:pt>
                <c:pt idx="46">
                  <c:v>1.4</c:v>
                </c:pt>
                <c:pt idx="47">
                  <c:v>1.4</c:v>
                </c:pt>
                <c:pt idx="48">
                  <c:v>1.5</c:v>
                </c:pt>
                <c:pt idx="49">
                  <c:v>1.6</c:v>
                </c:pt>
                <c:pt idx="50">
                  <c:v>1.6</c:v>
                </c:pt>
                <c:pt idx="51">
                  <c:v>1.7</c:v>
                </c:pt>
                <c:pt idx="52">
                  <c:v>1.6</c:v>
                </c:pt>
                <c:pt idx="53">
                  <c:v>1.6</c:v>
                </c:pt>
                <c:pt idx="54">
                  <c:v>1.6</c:v>
                </c:pt>
                <c:pt idx="55">
                  <c:v>1.6</c:v>
                </c:pt>
                <c:pt idx="56">
                  <c:v>1.6</c:v>
                </c:pt>
                <c:pt idx="57">
                  <c:v>1.6</c:v>
                </c:pt>
                <c:pt idx="58">
                  <c:v>1.8</c:v>
                </c:pt>
                <c:pt idx="59">
                  <c:v>1.8</c:v>
                </c:pt>
                <c:pt idx="60">
                  <c:v>1.9</c:v>
                </c:pt>
                <c:pt idx="61">
                  <c:v>2.1</c:v>
                </c:pt>
                <c:pt idx="62">
                  <c:v>2.2000000000000002</c:v>
                </c:pt>
                <c:pt idx="63">
                  <c:v>2.2999999999999998</c:v>
                </c:pt>
                <c:pt idx="64">
                  <c:v>2.2000000000000002</c:v>
                </c:pt>
                <c:pt idx="65">
                  <c:v>2.2999999999999998</c:v>
                </c:pt>
                <c:pt idx="66">
                  <c:v>2.2999999999999998</c:v>
                </c:pt>
                <c:pt idx="67">
                  <c:v>2.4</c:v>
                </c:pt>
                <c:pt idx="68">
                  <c:v>2.4</c:v>
                </c:pt>
                <c:pt idx="69">
                  <c:v>2.4</c:v>
                </c:pt>
                <c:pt idx="70">
                  <c:v>2.4</c:v>
                </c:pt>
                <c:pt idx="71">
                  <c:v>2.4</c:v>
                </c:pt>
                <c:pt idx="72">
                  <c:v>2.5</c:v>
                </c:pt>
                <c:pt idx="73">
                  <c:v>2.6</c:v>
                </c:pt>
                <c:pt idx="74">
                  <c:v>2.6</c:v>
                </c:pt>
                <c:pt idx="75">
                  <c:v>4.7</c:v>
                </c:pt>
                <c:pt idx="76">
                  <c:v>5.4</c:v>
                </c:pt>
                <c:pt idx="77">
                  <c:v>5.2</c:v>
                </c:pt>
                <c:pt idx="78">
                  <c:v>5.3</c:v>
                </c:pt>
                <c:pt idx="79">
                  <c:v>5.4</c:v>
                </c:pt>
                <c:pt idx="80">
                  <c:v>5.2</c:v>
                </c:pt>
                <c:pt idx="81">
                  <c:v>4.9000000000000004</c:v>
                </c:pt>
                <c:pt idx="82">
                  <c:v>4.9000000000000004</c:v>
                </c:pt>
                <c:pt idx="83">
                  <c:v>4.8</c:v>
                </c:pt>
                <c:pt idx="84">
                  <c:v>4.5999999999999996</c:v>
                </c:pt>
                <c:pt idx="85">
                  <c:v>4.9000000000000004</c:v>
                </c:pt>
                <c:pt idx="86">
                  <c:v>5</c:v>
                </c:pt>
                <c:pt idx="87">
                  <c:v>5</c:v>
                </c:pt>
                <c:pt idx="88">
                  <c:v>4.8</c:v>
                </c:pt>
                <c:pt idx="89">
                  <c:v>4.4000000000000004</c:v>
                </c:pt>
                <c:pt idx="90">
                  <c:v>4.3</c:v>
                </c:pt>
                <c:pt idx="91">
                  <c:v>4.0999999999999996</c:v>
                </c:pt>
                <c:pt idx="92">
                  <c:v>3.8</c:v>
                </c:pt>
                <c:pt idx="93">
                  <c:v>3.7</c:v>
                </c:pt>
                <c:pt idx="94">
                  <c:v>3.5</c:v>
                </c:pt>
                <c:pt idx="95">
                  <c:v>3.4</c:v>
                </c:pt>
                <c:pt idx="96">
                  <c:v>3.3</c:v>
                </c:pt>
                <c:pt idx="97">
                  <c:v>3.4</c:v>
                </c:pt>
                <c:pt idx="98">
                  <c:v>3.3</c:v>
                </c:pt>
                <c:pt idx="99">
                  <c:v>3</c:v>
                </c:pt>
                <c:pt idx="100">
                  <c:v>2.8</c:v>
                </c:pt>
                <c:pt idx="101">
                  <c:v>2.9</c:v>
                </c:pt>
                <c:pt idx="102">
                  <c:v>2.8</c:v>
                </c:pt>
                <c:pt idx="103">
                  <c:v>2.8</c:v>
                </c:pt>
                <c:pt idx="104">
                  <c:v>2.8</c:v>
                </c:pt>
                <c:pt idx="105">
                  <c:v>2.8</c:v>
                </c:pt>
                <c:pt idx="106">
                  <c:v>2.8</c:v>
                </c:pt>
                <c:pt idx="107">
                  <c:v>2.8</c:v>
                </c:pt>
                <c:pt idx="108">
                  <c:v>2.7</c:v>
                </c:pt>
                <c:pt idx="109">
                  <c:v>2.6</c:v>
                </c:pt>
                <c:pt idx="110">
                  <c:v>2.7</c:v>
                </c:pt>
                <c:pt idx="111">
                  <c:v>2.7</c:v>
                </c:pt>
                <c:pt idx="112">
                  <c:v>2.5</c:v>
                </c:pt>
                <c:pt idx="113">
                  <c:v>2.6</c:v>
                </c:pt>
                <c:pt idx="114">
                  <c:v>2.6</c:v>
                </c:pt>
                <c:pt idx="115">
                  <c:v>2.5</c:v>
                </c:pt>
                <c:pt idx="116">
                  <c:v>2.5</c:v>
                </c:pt>
                <c:pt idx="117">
                  <c:v>2.5</c:v>
                </c:pt>
                <c:pt idx="118">
                  <c:v>2.5</c:v>
                </c:pt>
                <c:pt idx="119">
                  <c:v>2.4</c:v>
                </c:pt>
                <c:pt idx="120">
                  <c:v>2.5</c:v>
                </c:pt>
              </c:numCache>
            </c:numRef>
          </c:val>
          <c:smooth val="0"/>
          <c:extLst>
            <c:ext xmlns:c16="http://schemas.microsoft.com/office/drawing/2014/chart" uri="{C3380CC4-5D6E-409C-BE32-E72D297353CC}">
              <c16:uniqueId val="{00000002-AD29-454F-8E9F-BD90775F599D}"/>
            </c:ext>
          </c:extLst>
        </c:ser>
        <c:ser>
          <c:idx val="3"/>
          <c:order val="3"/>
          <c:tx>
            <c:strRef>
              <c:f>Data!$E$8</c:f>
              <c:strCache>
                <c:ptCount val="1"/>
                <c:pt idx="0">
                  <c:v>Copeland</c:v>
                </c:pt>
              </c:strCache>
            </c:strRef>
          </c:tx>
          <c:spPr>
            <a:ln w="28575" cap="rnd">
              <a:solidFill>
                <a:schemeClr val="accent4"/>
              </a:solidFill>
              <a:round/>
            </a:ln>
            <a:effectLst/>
          </c:spPr>
          <c:marker>
            <c:symbol val="none"/>
          </c:marker>
          <c:cat>
            <c:strRef>
              <c:f>Data!$A$9:$A$129</c:f>
              <c:strCache>
                <c:ptCount val="121"/>
                <c:pt idx="0">
                  <c:v>January 2014</c:v>
                </c:pt>
                <c:pt idx="1">
                  <c:v>February 2014</c:v>
                </c:pt>
                <c:pt idx="2">
                  <c:v>March 2014</c:v>
                </c:pt>
                <c:pt idx="3">
                  <c:v>April 2014</c:v>
                </c:pt>
                <c:pt idx="4">
                  <c:v>May 2014</c:v>
                </c:pt>
                <c:pt idx="5">
                  <c:v>June 2014</c:v>
                </c:pt>
                <c:pt idx="6">
                  <c:v>July 2014</c:v>
                </c:pt>
                <c:pt idx="7">
                  <c:v>August 2014</c:v>
                </c:pt>
                <c:pt idx="8">
                  <c:v>September 2014</c:v>
                </c:pt>
                <c:pt idx="9">
                  <c:v>October 2014</c:v>
                </c:pt>
                <c:pt idx="10">
                  <c:v>November 2014</c:v>
                </c:pt>
                <c:pt idx="11">
                  <c:v>December 2014</c:v>
                </c:pt>
                <c:pt idx="12">
                  <c:v>January 2015</c:v>
                </c:pt>
                <c:pt idx="13">
                  <c:v>February 2015</c:v>
                </c:pt>
                <c:pt idx="14">
                  <c:v>March 2015</c:v>
                </c:pt>
                <c:pt idx="15">
                  <c:v>April 2015</c:v>
                </c:pt>
                <c:pt idx="16">
                  <c:v>May 2015</c:v>
                </c:pt>
                <c:pt idx="17">
                  <c:v>June 2015</c:v>
                </c:pt>
                <c:pt idx="18">
                  <c:v>July 2015</c:v>
                </c:pt>
                <c:pt idx="19">
                  <c:v>August 2015</c:v>
                </c:pt>
                <c:pt idx="20">
                  <c:v>September 2015</c:v>
                </c:pt>
                <c:pt idx="21">
                  <c:v>October 2015</c:v>
                </c:pt>
                <c:pt idx="22">
                  <c:v>November 2015</c:v>
                </c:pt>
                <c:pt idx="23">
                  <c:v>December 2015</c:v>
                </c:pt>
                <c:pt idx="24">
                  <c:v>January 2016</c:v>
                </c:pt>
                <c:pt idx="25">
                  <c:v>February 2016</c:v>
                </c:pt>
                <c:pt idx="26">
                  <c:v>March 2016</c:v>
                </c:pt>
                <c:pt idx="27">
                  <c:v>April 2016</c:v>
                </c:pt>
                <c:pt idx="28">
                  <c:v>May 2016</c:v>
                </c:pt>
                <c:pt idx="29">
                  <c:v>June 2016</c:v>
                </c:pt>
                <c:pt idx="30">
                  <c:v>July 2016</c:v>
                </c:pt>
                <c:pt idx="31">
                  <c:v>August 2016</c:v>
                </c:pt>
                <c:pt idx="32">
                  <c:v>September 2016</c:v>
                </c:pt>
                <c:pt idx="33">
                  <c:v>October 2016</c:v>
                </c:pt>
                <c:pt idx="34">
                  <c:v>November 2016</c:v>
                </c:pt>
                <c:pt idx="35">
                  <c:v>December 2016</c:v>
                </c:pt>
                <c:pt idx="36">
                  <c:v>January 2017</c:v>
                </c:pt>
                <c:pt idx="37">
                  <c:v>February 2017</c:v>
                </c:pt>
                <c:pt idx="38">
                  <c:v>March 2017</c:v>
                </c:pt>
                <c:pt idx="39">
                  <c:v>April 2017</c:v>
                </c:pt>
                <c:pt idx="40">
                  <c:v>May 2017</c:v>
                </c:pt>
                <c:pt idx="41">
                  <c:v>June 2017</c:v>
                </c:pt>
                <c:pt idx="42">
                  <c:v>July 2017</c:v>
                </c:pt>
                <c:pt idx="43">
                  <c:v>August 2017</c:v>
                </c:pt>
                <c:pt idx="44">
                  <c:v>September 2017</c:v>
                </c:pt>
                <c:pt idx="45">
                  <c:v>October 2017</c:v>
                </c:pt>
                <c:pt idx="46">
                  <c:v>November 2017</c:v>
                </c:pt>
                <c:pt idx="47">
                  <c:v>December 2017</c:v>
                </c:pt>
                <c:pt idx="48">
                  <c:v>January 2018</c:v>
                </c:pt>
                <c:pt idx="49">
                  <c:v>February 2018</c:v>
                </c:pt>
                <c:pt idx="50">
                  <c:v>March 2018</c:v>
                </c:pt>
                <c:pt idx="51">
                  <c:v>April 2018</c:v>
                </c:pt>
                <c:pt idx="52">
                  <c:v>May 2018</c:v>
                </c:pt>
                <c:pt idx="53">
                  <c:v>June 2018</c:v>
                </c:pt>
                <c:pt idx="54">
                  <c:v>July 2018</c:v>
                </c:pt>
                <c:pt idx="55">
                  <c:v>August 2018</c:v>
                </c:pt>
                <c:pt idx="56">
                  <c:v>September 2018</c:v>
                </c:pt>
                <c:pt idx="57">
                  <c:v>October 2018</c:v>
                </c:pt>
                <c:pt idx="58">
                  <c:v>November 2018</c:v>
                </c:pt>
                <c:pt idx="59">
                  <c:v>December 2018</c:v>
                </c:pt>
                <c:pt idx="60">
                  <c:v>January 2019</c:v>
                </c:pt>
                <c:pt idx="61">
                  <c:v>February 2019</c:v>
                </c:pt>
                <c:pt idx="62">
                  <c:v>March 2019</c:v>
                </c:pt>
                <c:pt idx="63">
                  <c:v>April 2019</c:v>
                </c:pt>
                <c:pt idx="64">
                  <c:v>May 2019</c:v>
                </c:pt>
                <c:pt idx="65">
                  <c:v>June 2019</c:v>
                </c:pt>
                <c:pt idx="66">
                  <c:v>July 2019</c:v>
                </c:pt>
                <c:pt idx="67">
                  <c:v>August 2019</c:v>
                </c:pt>
                <c:pt idx="68">
                  <c:v>September 2019</c:v>
                </c:pt>
                <c:pt idx="69">
                  <c:v>October 2019</c:v>
                </c:pt>
                <c:pt idx="70">
                  <c:v>November 2019</c:v>
                </c:pt>
                <c:pt idx="71">
                  <c:v>December 2019</c:v>
                </c:pt>
                <c:pt idx="72">
                  <c:v>January 2020</c:v>
                </c:pt>
                <c:pt idx="73">
                  <c:v>February 2020</c:v>
                </c:pt>
                <c:pt idx="74">
                  <c:v>March 2020</c:v>
                </c:pt>
                <c:pt idx="75">
                  <c:v>April 2020</c:v>
                </c:pt>
                <c:pt idx="76">
                  <c:v>May 2020</c:v>
                </c:pt>
                <c:pt idx="77">
                  <c:v>June 2020</c:v>
                </c:pt>
                <c:pt idx="78">
                  <c:v>July 2020</c:v>
                </c:pt>
                <c:pt idx="79">
                  <c:v>August 2020</c:v>
                </c:pt>
                <c:pt idx="80">
                  <c:v>September 2020</c:v>
                </c:pt>
                <c:pt idx="81">
                  <c:v>October 2020</c:v>
                </c:pt>
                <c:pt idx="82">
                  <c:v>November 2020</c:v>
                </c:pt>
                <c:pt idx="83">
                  <c:v>December 2020</c:v>
                </c:pt>
                <c:pt idx="84">
                  <c:v>January 2021</c:v>
                </c:pt>
                <c:pt idx="85">
                  <c:v>February 2021</c:v>
                </c:pt>
                <c:pt idx="86">
                  <c:v>March 2021</c:v>
                </c:pt>
                <c:pt idx="87">
                  <c:v>April 2021</c:v>
                </c:pt>
                <c:pt idx="88">
                  <c:v>May 2021</c:v>
                </c:pt>
                <c:pt idx="89">
                  <c:v>June 2021</c:v>
                </c:pt>
                <c:pt idx="90">
                  <c:v>July 2021</c:v>
                </c:pt>
                <c:pt idx="91">
                  <c:v>August 2021</c:v>
                </c:pt>
                <c:pt idx="92">
                  <c:v>September 2021</c:v>
                </c:pt>
                <c:pt idx="93">
                  <c:v>October 2021</c:v>
                </c:pt>
                <c:pt idx="94">
                  <c:v>November 2021</c:v>
                </c:pt>
                <c:pt idx="95">
                  <c:v>December 2021</c:v>
                </c:pt>
                <c:pt idx="96">
                  <c:v>January 2022</c:v>
                </c:pt>
                <c:pt idx="97">
                  <c:v>February 2022</c:v>
                </c:pt>
                <c:pt idx="98">
                  <c:v>March 2022</c:v>
                </c:pt>
                <c:pt idx="99">
                  <c:v>April 2022</c:v>
                </c:pt>
                <c:pt idx="100">
                  <c:v>May 2022</c:v>
                </c:pt>
                <c:pt idx="101">
                  <c:v>June 2022</c:v>
                </c:pt>
                <c:pt idx="102">
                  <c:v>July 2022</c:v>
                </c:pt>
                <c:pt idx="103">
                  <c:v>August 2022</c:v>
                </c:pt>
                <c:pt idx="104">
                  <c:v>September 2022</c:v>
                </c:pt>
                <c:pt idx="105">
                  <c:v>October 2022</c:v>
                </c:pt>
                <c:pt idx="106">
                  <c:v>November 2022</c:v>
                </c:pt>
                <c:pt idx="107">
                  <c:v>December 2022</c:v>
                </c:pt>
                <c:pt idx="108">
                  <c:v>January 2023</c:v>
                </c:pt>
                <c:pt idx="109">
                  <c:v>February 2023</c:v>
                </c:pt>
                <c:pt idx="110">
                  <c:v>March 2023</c:v>
                </c:pt>
                <c:pt idx="111">
                  <c:v>April 2023</c:v>
                </c:pt>
                <c:pt idx="112">
                  <c:v>May 2023</c:v>
                </c:pt>
                <c:pt idx="113">
                  <c:v>June 2023</c:v>
                </c:pt>
                <c:pt idx="114">
                  <c:v>July 2023</c:v>
                </c:pt>
                <c:pt idx="115">
                  <c:v>August 2023</c:v>
                </c:pt>
                <c:pt idx="116">
                  <c:v>September 2023</c:v>
                </c:pt>
                <c:pt idx="117">
                  <c:v>October 2023</c:v>
                </c:pt>
                <c:pt idx="118">
                  <c:v>November 2023</c:v>
                </c:pt>
                <c:pt idx="119">
                  <c:v>December 2023</c:v>
                </c:pt>
                <c:pt idx="120">
                  <c:v>January 2024</c:v>
                </c:pt>
              </c:strCache>
            </c:strRef>
          </c:cat>
          <c:val>
            <c:numRef>
              <c:f>Data!$E$9:$E$129</c:f>
              <c:numCache>
                <c:formatCode>#,##0.0</c:formatCode>
                <c:ptCount val="121"/>
                <c:pt idx="0">
                  <c:v>2.7</c:v>
                </c:pt>
                <c:pt idx="1">
                  <c:v>2.7</c:v>
                </c:pt>
                <c:pt idx="2">
                  <c:v>2.6</c:v>
                </c:pt>
                <c:pt idx="3">
                  <c:v>2.6</c:v>
                </c:pt>
                <c:pt idx="4">
                  <c:v>2.5</c:v>
                </c:pt>
                <c:pt idx="5">
                  <c:v>2.5</c:v>
                </c:pt>
                <c:pt idx="6">
                  <c:v>2.2999999999999998</c:v>
                </c:pt>
                <c:pt idx="7">
                  <c:v>2.2000000000000002</c:v>
                </c:pt>
                <c:pt idx="8">
                  <c:v>2.2000000000000002</c:v>
                </c:pt>
                <c:pt idx="9">
                  <c:v>2.1</c:v>
                </c:pt>
                <c:pt idx="10">
                  <c:v>2.1</c:v>
                </c:pt>
                <c:pt idx="11">
                  <c:v>2.1</c:v>
                </c:pt>
                <c:pt idx="12">
                  <c:v>2.1</c:v>
                </c:pt>
                <c:pt idx="13">
                  <c:v>2.2000000000000002</c:v>
                </c:pt>
                <c:pt idx="14">
                  <c:v>2.2000000000000002</c:v>
                </c:pt>
                <c:pt idx="15">
                  <c:v>2.2000000000000002</c:v>
                </c:pt>
                <c:pt idx="16">
                  <c:v>2.1</c:v>
                </c:pt>
                <c:pt idx="17">
                  <c:v>2</c:v>
                </c:pt>
                <c:pt idx="18">
                  <c:v>2.1</c:v>
                </c:pt>
                <c:pt idx="19">
                  <c:v>2.1</c:v>
                </c:pt>
                <c:pt idx="20">
                  <c:v>2</c:v>
                </c:pt>
                <c:pt idx="21">
                  <c:v>2</c:v>
                </c:pt>
                <c:pt idx="22">
                  <c:v>2.1</c:v>
                </c:pt>
                <c:pt idx="23">
                  <c:v>2.1</c:v>
                </c:pt>
                <c:pt idx="24">
                  <c:v>2.2000000000000002</c:v>
                </c:pt>
                <c:pt idx="25">
                  <c:v>2.2000000000000002</c:v>
                </c:pt>
                <c:pt idx="26">
                  <c:v>2.2000000000000002</c:v>
                </c:pt>
                <c:pt idx="27">
                  <c:v>2.1</c:v>
                </c:pt>
                <c:pt idx="28">
                  <c:v>2.1</c:v>
                </c:pt>
                <c:pt idx="29">
                  <c:v>2.1</c:v>
                </c:pt>
                <c:pt idx="30">
                  <c:v>2.1</c:v>
                </c:pt>
                <c:pt idx="31">
                  <c:v>2.1</c:v>
                </c:pt>
                <c:pt idx="32">
                  <c:v>2</c:v>
                </c:pt>
                <c:pt idx="33">
                  <c:v>2.1</c:v>
                </c:pt>
                <c:pt idx="34">
                  <c:v>2.1</c:v>
                </c:pt>
                <c:pt idx="35">
                  <c:v>2.1</c:v>
                </c:pt>
                <c:pt idx="36">
                  <c:v>2.2999999999999998</c:v>
                </c:pt>
                <c:pt idx="37">
                  <c:v>2.5</c:v>
                </c:pt>
                <c:pt idx="38">
                  <c:v>2.7</c:v>
                </c:pt>
                <c:pt idx="39">
                  <c:v>2.8</c:v>
                </c:pt>
                <c:pt idx="40">
                  <c:v>2.9</c:v>
                </c:pt>
                <c:pt idx="41">
                  <c:v>2.8</c:v>
                </c:pt>
                <c:pt idx="42">
                  <c:v>2.8</c:v>
                </c:pt>
                <c:pt idx="43">
                  <c:v>2.7</c:v>
                </c:pt>
                <c:pt idx="44">
                  <c:v>2.8</c:v>
                </c:pt>
                <c:pt idx="45">
                  <c:v>2.8</c:v>
                </c:pt>
                <c:pt idx="46">
                  <c:v>2.8</c:v>
                </c:pt>
                <c:pt idx="47">
                  <c:v>2.8</c:v>
                </c:pt>
                <c:pt idx="48">
                  <c:v>2.9</c:v>
                </c:pt>
                <c:pt idx="49">
                  <c:v>3.1</c:v>
                </c:pt>
                <c:pt idx="50">
                  <c:v>3</c:v>
                </c:pt>
                <c:pt idx="51">
                  <c:v>3.2</c:v>
                </c:pt>
                <c:pt idx="52">
                  <c:v>3.1</c:v>
                </c:pt>
                <c:pt idx="53">
                  <c:v>3.1</c:v>
                </c:pt>
                <c:pt idx="54">
                  <c:v>3</c:v>
                </c:pt>
                <c:pt idx="55">
                  <c:v>3</c:v>
                </c:pt>
                <c:pt idx="56">
                  <c:v>3</c:v>
                </c:pt>
                <c:pt idx="57">
                  <c:v>2.9</c:v>
                </c:pt>
                <c:pt idx="58">
                  <c:v>3</c:v>
                </c:pt>
                <c:pt idx="59">
                  <c:v>3</c:v>
                </c:pt>
                <c:pt idx="60">
                  <c:v>3</c:v>
                </c:pt>
                <c:pt idx="61">
                  <c:v>3.2</c:v>
                </c:pt>
                <c:pt idx="62">
                  <c:v>3.1</c:v>
                </c:pt>
                <c:pt idx="63">
                  <c:v>3.2</c:v>
                </c:pt>
                <c:pt idx="64">
                  <c:v>3.1</c:v>
                </c:pt>
                <c:pt idx="65">
                  <c:v>3</c:v>
                </c:pt>
                <c:pt idx="66">
                  <c:v>3</c:v>
                </c:pt>
                <c:pt idx="67">
                  <c:v>3</c:v>
                </c:pt>
                <c:pt idx="68">
                  <c:v>2.9</c:v>
                </c:pt>
                <c:pt idx="69">
                  <c:v>2.9</c:v>
                </c:pt>
                <c:pt idx="70">
                  <c:v>3</c:v>
                </c:pt>
                <c:pt idx="71">
                  <c:v>2.9</c:v>
                </c:pt>
                <c:pt idx="72">
                  <c:v>3</c:v>
                </c:pt>
                <c:pt idx="73">
                  <c:v>3</c:v>
                </c:pt>
                <c:pt idx="74">
                  <c:v>3</c:v>
                </c:pt>
                <c:pt idx="75">
                  <c:v>4.5</c:v>
                </c:pt>
                <c:pt idx="76">
                  <c:v>5.0999999999999996</c:v>
                </c:pt>
                <c:pt idx="77">
                  <c:v>4.9000000000000004</c:v>
                </c:pt>
                <c:pt idx="78">
                  <c:v>4.9000000000000004</c:v>
                </c:pt>
                <c:pt idx="79">
                  <c:v>4.9000000000000004</c:v>
                </c:pt>
                <c:pt idx="80">
                  <c:v>4.7</c:v>
                </c:pt>
                <c:pt idx="81">
                  <c:v>4.5999999999999996</c:v>
                </c:pt>
                <c:pt idx="82">
                  <c:v>4.5999999999999996</c:v>
                </c:pt>
                <c:pt idx="83">
                  <c:v>4.5999999999999996</c:v>
                </c:pt>
                <c:pt idx="84">
                  <c:v>4.5999999999999996</c:v>
                </c:pt>
                <c:pt idx="85">
                  <c:v>4.7</c:v>
                </c:pt>
                <c:pt idx="86">
                  <c:v>4.8</c:v>
                </c:pt>
                <c:pt idx="87">
                  <c:v>4.7</c:v>
                </c:pt>
                <c:pt idx="88">
                  <c:v>4.3</c:v>
                </c:pt>
                <c:pt idx="89">
                  <c:v>4</c:v>
                </c:pt>
                <c:pt idx="90">
                  <c:v>3.8</c:v>
                </c:pt>
                <c:pt idx="91">
                  <c:v>3.7</c:v>
                </c:pt>
                <c:pt idx="92">
                  <c:v>3.6</c:v>
                </c:pt>
                <c:pt idx="93">
                  <c:v>3.5</c:v>
                </c:pt>
                <c:pt idx="94">
                  <c:v>3.3</c:v>
                </c:pt>
                <c:pt idx="95">
                  <c:v>3.2</c:v>
                </c:pt>
                <c:pt idx="96">
                  <c:v>3.1</c:v>
                </c:pt>
                <c:pt idx="97">
                  <c:v>3.1</c:v>
                </c:pt>
                <c:pt idx="98">
                  <c:v>3</c:v>
                </c:pt>
                <c:pt idx="99">
                  <c:v>2.8</c:v>
                </c:pt>
                <c:pt idx="100">
                  <c:v>2.6</c:v>
                </c:pt>
                <c:pt idx="101">
                  <c:v>2.5</c:v>
                </c:pt>
                <c:pt idx="102">
                  <c:v>2.4</c:v>
                </c:pt>
                <c:pt idx="103">
                  <c:v>2.4</c:v>
                </c:pt>
                <c:pt idx="104">
                  <c:v>2.4</c:v>
                </c:pt>
                <c:pt idx="105">
                  <c:v>2.5</c:v>
                </c:pt>
                <c:pt idx="106">
                  <c:v>2.6</c:v>
                </c:pt>
                <c:pt idx="107">
                  <c:v>2.6</c:v>
                </c:pt>
                <c:pt idx="108">
                  <c:v>2.6</c:v>
                </c:pt>
                <c:pt idx="109">
                  <c:v>2.6</c:v>
                </c:pt>
                <c:pt idx="110">
                  <c:v>2.7</c:v>
                </c:pt>
                <c:pt idx="111">
                  <c:v>2.6</c:v>
                </c:pt>
                <c:pt idx="112">
                  <c:v>2.4</c:v>
                </c:pt>
                <c:pt idx="113">
                  <c:v>2.4</c:v>
                </c:pt>
                <c:pt idx="114">
                  <c:v>2.5</c:v>
                </c:pt>
                <c:pt idx="115">
                  <c:v>2.5</c:v>
                </c:pt>
                <c:pt idx="116">
                  <c:v>2.4</c:v>
                </c:pt>
                <c:pt idx="117">
                  <c:v>2.5</c:v>
                </c:pt>
                <c:pt idx="118">
                  <c:v>2.4</c:v>
                </c:pt>
                <c:pt idx="119">
                  <c:v>2.4</c:v>
                </c:pt>
                <c:pt idx="120">
                  <c:v>2.4</c:v>
                </c:pt>
              </c:numCache>
            </c:numRef>
          </c:val>
          <c:smooth val="0"/>
          <c:extLst>
            <c:ext xmlns:c16="http://schemas.microsoft.com/office/drawing/2014/chart" uri="{C3380CC4-5D6E-409C-BE32-E72D297353CC}">
              <c16:uniqueId val="{00000003-AD29-454F-8E9F-BD90775F599D}"/>
            </c:ext>
          </c:extLst>
        </c:ser>
        <c:ser>
          <c:idx val="4"/>
          <c:order val="4"/>
          <c:tx>
            <c:strRef>
              <c:f>Data!$F$8</c:f>
              <c:strCache>
                <c:ptCount val="1"/>
                <c:pt idx="0">
                  <c:v>England</c:v>
                </c:pt>
              </c:strCache>
            </c:strRef>
          </c:tx>
          <c:spPr>
            <a:ln w="28575" cap="rnd">
              <a:solidFill>
                <a:schemeClr val="accent5"/>
              </a:solidFill>
              <a:round/>
            </a:ln>
            <a:effectLst/>
          </c:spPr>
          <c:marker>
            <c:symbol val="none"/>
          </c:marker>
          <c:cat>
            <c:strRef>
              <c:f>Data!$A$9:$A$129</c:f>
              <c:strCache>
                <c:ptCount val="121"/>
                <c:pt idx="0">
                  <c:v>January 2014</c:v>
                </c:pt>
                <c:pt idx="1">
                  <c:v>February 2014</c:v>
                </c:pt>
                <c:pt idx="2">
                  <c:v>March 2014</c:v>
                </c:pt>
                <c:pt idx="3">
                  <c:v>April 2014</c:v>
                </c:pt>
                <c:pt idx="4">
                  <c:v>May 2014</c:v>
                </c:pt>
                <c:pt idx="5">
                  <c:v>June 2014</c:v>
                </c:pt>
                <c:pt idx="6">
                  <c:v>July 2014</c:v>
                </c:pt>
                <c:pt idx="7">
                  <c:v>August 2014</c:v>
                </c:pt>
                <c:pt idx="8">
                  <c:v>September 2014</c:v>
                </c:pt>
                <c:pt idx="9">
                  <c:v>October 2014</c:v>
                </c:pt>
                <c:pt idx="10">
                  <c:v>November 2014</c:v>
                </c:pt>
                <c:pt idx="11">
                  <c:v>December 2014</c:v>
                </c:pt>
                <c:pt idx="12">
                  <c:v>January 2015</c:v>
                </c:pt>
                <c:pt idx="13">
                  <c:v>February 2015</c:v>
                </c:pt>
                <c:pt idx="14">
                  <c:v>March 2015</c:v>
                </c:pt>
                <c:pt idx="15">
                  <c:v>April 2015</c:v>
                </c:pt>
                <c:pt idx="16">
                  <c:v>May 2015</c:v>
                </c:pt>
                <c:pt idx="17">
                  <c:v>June 2015</c:v>
                </c:pt>
                <c:pt idx="18">
                  <c:v>July 2015</c:v>
                </c:pt>
                <c:pt idx="19">
                  <c:v>August 2015</c:v>
                </c:pt>
                <c:pt idx="20">
                  <c:v>September 2015</c:v>
                </c:pt>
                <c:pt idx="21">
                  <c:v>October 2015</c:v>
                </c:pt>
                <c:pt idx="22">
                  <c:v>November 2015</c:v>
                </c:pt>
                <c:pt idx="23">
                  <c:v>December 2015</c:v>
                </c:pt>
                <c:pt idx="24">
                  <c:v>January 2016</c:v>
                </c:pt>
                <c:pt idx="25">
                  <c:v>February 2016</c:v>
                </c:pt>
                <c:pt idx="26">
                  <c:v>March 2016</c:v>
                </c:pt>
                <c:pt idx="27">
                  <c:v>April 2016</c:v>
                </c:pt>
                <c:pt idx="28">
                  <c:v>May 2016</c:v>
                </c:pt>
                <c:pt idx="29">
                  <c:v>June 2016</c:v>
                </c:pt>
                <c:pt idx="30">
                  <c:v>July 2016</c:v>
                </c:pt>
                <c:pt idx="31">
                  <c:v>August 2016</c:v>
                </c:pt>
                <c:pt idx="32">
                  <c:v>September 2016</c:v>
                </c:pt>
                <c:pt idx="33">
                  <c:v>October 2016</c:v>
                </c:pt>
                <c:pt idx="34">
                  <c:v>November 2016</c:v>
                </c:pt>
                <c:pt idx="35">
                  <c:v>December 2016</c:v>
                </c:pt>
                <c:pt idx="36">
                  <c:v>January 2017</c:v>
                </c:pt>
                <c:pt idx="37">
                  <c:v>February 2017</c:v>
                </c:pt>
                <c:pt idx="38">
                  <c:v>March 2017</c:v>
                </c:pt>
                <c:pt idx="39">
                  <c:v>April 2017</c:v>
                </c:pt>
                <c:pt idx="40">
                  <c:v>May 2017</c:v>
                </c:pt>
                <c:pt idx="41">
                  <c:v>June 2017</c:v>
                </c:pt>
                <c:pt idx="42">
                  <c:v>July 2017</c:v>
                </c:pt>
                <c:pt idx="43">
                  <c:v>August 2017</c:v>
                </c:pt>
                <c:pt idx="44">
                  <c:v>September 2017</c:v>
                </c:pt>
                <c:pt idx="45">
                  <c:v>October 2017</c:v>
                </c:pt>
                <c:pt idx="46">
                  <c:v>November 2017</c:v>
                </c:pt>
                <c:pt idx="47">
                  <c:v>December 2017</c:v>
                </c:pt>
                <c:pt idx="48">
                  <c:v>January 2018</c:v>
                </c:pt>
                <c:pt idx="49">
                  <c:v>February 2018</c:v>
                </c:pt>
                <c:pt idx="50">
                  <c:v>March 2018</c:v>
                </c:pt>
                <c:pt idx="51">
                  <c:v>April 2018</c:v>
                </c:pt>
                <c:pt idx="52">
                  <c:v>May 2018</c:v>
                </c:pt>
                <c:pt idx="53">
                  <c:v>June 2018</c:v>
                </c:pt>
                <c:pt idx="54">
                  <c:v>July 2018</c:v>
                </c:pt>
                <c:pt idx="55">
                  <c:v>August 2018</c:v>
                </c:pt>
                <c:pt idx="56">
                  <c:v>September 2018</c:v>
                </c:pt>
                <c:pt idx="57">
                  <c:v>October 2018</c:v>
                </c:pt>
                <c:pt idx="58">
                  <c:v>November 2018</c:v>
                </c:pt>
                <c:pt idx="59">
                  <c:v>December 2018</c:v>
                </c:pt>
                <c:pt idx="60">
                  <c:v>January 2019</c:v>
                </c:pt>
                <c:pt idx="61">
                  <c:v>February 2019</c:v>
                </c:pt>
                <c:pt idx="62">
                  <c:v>March 2019</c:v>
                </c:pt>
                <c:pt idx="63">
                  <c:v>April 2019</c:v>
                </c:pt>
                <c:pt idx="64">
                  <c:v>May 2019</c:v>
                </c:pt>
                <c:pt idx="65">
                  <c:v>June 2019</c:v>
                </c:pt>
                <c:pt idx="66">
                  <c:v>July 2019</c:v>
                </c:pt>
                <c:pt idx="67">
                  <c:v>August 2019</c:v>
                </c:pt>
                <c:pt idx="68">
                  <c:v>September 2019</c:v>
                </c:pt>
                <c:pt idx="69">
                  <c:v>October 2019</c:v>
                </c:pt>
                <c:pt idx="70">
                  <c:v>November 2019</c:v>
                </c:pt>
                <c:pt idx="71">
                  <c:v>December 2019</c:v>
                </c:pt>
                <c:pt idx="72">
                  <c:v>January 2020</c:v>
                </c:pt>
                <c:pt idx="73">
                  <c:v>February 2020</c:v>
                </c:pt>
                <c:pt idx="74">
                  <c:v>March 2020</c:v>
                </c:pt>
                <c:pt idx="75">
                  <c:v>April 2020</c:v>
                </c:pt>
                <c:pt idx="76">
                  <c:v>May 2020</c:v>
                </c:pt>
                <c:pt idx="77">
                  <c:v>June 2020</c:v>
                </c:pt>
                <c:pt idx="78">
                  <c:v>July 2020</c:v>
                </c:pt>
                <c:pt idx="79">
                  <c:v>August 2020</c:v>
                </c:pt>
                <c:pt idx="80">
                  <c:v>September 2020</c:v>
                </c:pt>
                <c:pt idx="81">
                  <c:v>October 2020</c:v>
                </c:pt>
                <c:pt idx="82">
                  <c:v>November 2020</c:v>
                </c:pt>
                <c:pt idx="83">
                  <c:v>December 2020</c:v>
                </c:pt>
                <c:pt idx="84">
                  <c:v>January 2021</c:v>
                </c:pt>
                <c:pt idx="85">
                  <c:v>February 2021</c:v>
                </c:pt>
                <c:pt idx="86">
                  <c:v>March 2021</c:v>
                </c:pt>
                <c:pt idx="87">
                  <c:v>April 2021</c:v>
                </c:pt>
                <c:pt idx="88">
                  <c:v>May 2021</c:v>
                </c:pt>
                <c:pt idx="89">
                  <c:v>June 2021</c:v>
                </c:pt>
                <c:pt idx="90">
                  <c:v>July 2021</c:v>
                </c:pt>
                <c:pt idx="91">
                  <c:v>August 2021</c:v>
                </c:pt>
                <c:pt idx="92">
                  <c:v>September 2021</c:v>
                </c:pt>
                <c:pt idx="93">
                  <c:v>October 2021</c:v>
                </c:pt>
                <c:pt idx="94">
                  <c:v>November 2021</c:v>
                </c:pt>
                <c:pt idx="95">
                  <c:v>December 2021</c:v>
                </c:pt>
                <c:pt idx="96">
                  <c:v>January 2022</c:v>
                </c:pt>
                <c:pt idx="97">
                  <c:v>February 2022</c:v>
                </c:pt>
                <c:pt idx="98">
                  <c:v>March 2022</c:v>
                </c:pt>
                <c:pt idx="99">
                  <c:v>April 2022</c:v>
                </c:pt>
                <c:pt idx="100">
                  <c:v>May 2022</c:v>
                </c:pt>
                <c:pt idx="101">
                  <c:v>June 2022</c:v>
                </c:pt>
                <c:pt idx="102">
                  <c:v>July 2022</c:v>
                </c:pt>
                <c:pt idx="103">
                  <c:v>August 2022</c:v>
                </c:pt>
                <c:pt idx="104">
                  <c:v>September 2022</c:v>
                </c:pt>
                <c:pt idx="105">
                  <c:v>October 2022</c:v>
                </c:pt>
                <c:pt idx="106">
                  <c:v>November 2022</c:v>
                </c:pt>
                <c:pt idx="107">
                  <c:v>December 2022</c:v>
                </c:pt>
                <c:pt idx="108">
                  <c:v>January 2023</c:v>
                </c:pt>
                <c:pt idx="109">
                  <c:v>February 2023</c:v>
                </c:pt>
                <c:pt idx="110">
                  <c:v>March 2023</c:v>
                </c:pt>
                <c:pt idx="111">
                  <c:v>April 2023</c:v>
                </c:pt>
                <c:pt idx="112">
                  <c:v>May 2023</c:v>
                </c:pt>
                <c:pt idx="113">
                  <c:v>June 2023</c:v>
                </c:pt>
                <c:pt idx="114">
                  <c:v>July 2023</c:v>
                </c:pt>
                <c:pt idx="115">
                  <c:v>August 2023</c:v>
                </c:pt>
                <c:pt idx="116">
                  <c:v>September 2023</c:v>
                </c:pt>
                <c:pt idx="117">
                  <c:v>October 2023</c:v>
                </c:pt>
                <c:pt idx="118">
                  <c:v>November 2023</c:v>
                </c:pt>
                <c:pt idx="119">
                  <c:v>December 2023</c:v>
                </c:pt>
                <c:pt idx="120">
                  <c:v>January 2024</c:v>
                </c:pt>
              </c:strCache>
            </c:strRef>
          </c:cat>
          <c:val>
            <c:numRef>
              <c:f>Data!$F$9:$F$129</c:f>
              <c:numCache>
                <c:formatCode>#,##0.0</c:formatCode>
                <c:ptCount val="121"/>
                <c:pt idx="0">
                  <c:v>2.9</c:v>
                </c:pt>
                <c:pt idx="1">
                  <c:v>2.9</c:v>
                </c:pt>
                <c:pt idx="2">
                  <c:v>2.8</c:v>
                </c:pt>
                <c:pt idx="3">
                  <c:v>2.7</c:v>
                </c:pt>
                <c:pt idx="4">
                  <c:v>2.5</c:v>
                </c:pt>
                <c:pt idx="5">
                  <c:v>2.4</c:v>
                </c:pt>
                <c:pt idx="6">
                  <c:v>2.2999999999999998</c:v>
                </c:pt>
                <c:pt idx="7">
                  <c:v>2.2000000000000002</c:v>
                </c:pt>
                <c:pt idx="8">
                  <c:v>2.2000000000000002</c:v>
                </c:pt>
                <c:pt idx="9">
                  <c:v>2.1</c:v>
                </c:pt>
                <c:pt idx="10">
                  <c:v>2</c:v>
                </c:pt>
                <c:pt idx="11">
                  <c:v>1.9</c:v>
                </c:pt>
                <c:pt idx="12">
                  <c:v>2</c:v>
                </c:pt>
                <c:pt idx="13">
                  <c:v>2</c:v>
                </c:pt>
                <c:pt idx="14">
                  <c:v>2</c:v>
                </c:pt>
                <c:pt idx="15">
                  <c:v>1.9</c:v>
                </c:pt>
                <c:pt idx="16">
                  <c:v>1.8</c:v>
                </c:pt>
                <c:pt idx="17">
                  <c:v>1.8</c:v>
                </c:pt>
                <c:pt idx="18">
                  <c:v>1.8</c:v>
                </c:pt>
                <c:pt idx="19">
                  <c:v>1.8</c:v>
                </c:pt>
                <c:pt idx="20">
                  <c:v>1.8</c:v>
                </c:pt>
                <c:pt idx="21">
                  <c:v>1.7</c:v>
                </c:pt>
                <c:pt idx="22">
                  <c:v>1.7</c:v>
                </c:pt>
                <c:pt idx="23">
                  <c:v>1.7</c:v>
                </c:pt>
                <c:pt idx="24">
                  <c:v>1.8</c:v>
                </c:pt>
                <c:pt idx="25">
                  <c:v>1.8</c:v>
                </c:pt>
                <c:pt idx="26">
                  <c:v>1.8</c:v>
                </c:pt>
                <c:pt idx="27">
                  <c:v>1.8</c:v>
                </c:pt>
                <c:pt idx="28">
                  <c:v>1.8</c:v>
                </c:pt>
                <c:pt idx="29">
                  <c:v>1.8</c:v>
                </c:pt>
                <c:pt idx="30">
                  <c:v>1.7</c:v>
                </c:pt>
                <c:pt idx="31">
                  <c:v>1.8</c:v>
                </c:pt>
                <c:pt idx="32">
                  <c:v>1.8</c:v>
                </c:pt>
                <c:pt idx="33">
                  <c:v>1.8</c:v>
                </c:pt>
                <c:pt idx="34">
                  <c:v>1.7</c:v>
                </c:pt>
                <c:pt idx="35">
                  <c:v>1.7</c:v>
                </c:pt>
                <c:pt idx="36">
                  <c:v>1.8</c:v>
                </c:pt>
                <c:pt idx="37">
                  <c:v>1.8</c:v>
                </c:pt>
                <c:pt idx="38">
                  <c:v>1.9</c:v>
                </c:pt>
                <c:pt idx="39">
                  <c:v>1.9</c:v>
                </c:pt>
                <c:pt idx="40">
                  <c:v>1.9</c:v>
                </c:pt>
                <c:pt idx="41">
                  <c:v>1.9</c:v>
                </c:pt>
                <c:pt idx="42">
                  <c:v>1.8</c:v>
                </c:pt>
                <c:pt idx="43">
                  <c:v>1.8</c:v>
                </c:pt>
                <c:pt idx="44">
                  <c:v>1.8</c:v>
                </c:pt>
                <c:pt idx="45">
                  <c:v>1.8</c:v>
                </c:pt>
                <c:pt idx="46">
                  <c:v>1.8</c:v>
                </c:pt>
                <c:pt idx="47">
                  <c:v>1.9</c:v>
                </c:pt>
                <c:pt idx="48">
                  <c:v>1.9</c:v>
                </c:pt>
                <c:pt idx="49">
                  <c:v>2</c:v>
                </c:pt>
                <c:pt idx="50">
                  <c:v>2.1</c:v>
                </c:pt>
                <c:pt idx="51">
                  <c:v>2.1</c:v>
                </c:pt>
                <c:pt idx="52">
                  <c:v>2.1</c:v>
                </c:pt>
                <c:pt idx="53">
                  <c:v>2.1</c:v>
                </c:pt>
                <c:pt idx="54">
                  <c:v>2.1</c:v>
                </c:pt>
                <c:pt idx="55">
                  <c:v>2.1</c:v>
                </c:pt>
                <c:pt idx="56">
                  <c:v>2.1</c:v>
                </c:pt>
                <c:pt idx="57">
                  <c:v>2.2000000000000002</c:v>
                </c:pt>
                <c:pt idx="58">
                  <c:v>2.2000000000000002</c:v>
                </c:pt>
                <c:pt idx="59">
                  <c:v>2.2999999999999998</c:v>
                </c:pt>
                <c:pt idx="60">
                  <c:v>2.4</c:v>
                </c:pt>
                <c:pt idx="61">
                  <c:v>2.5</c:v>
                </c:pt>
                <c:pt idx="62">
                  <c:v>2.6</c:v>
                </c:pt>
                <c:pt idx="63">
                  <c:v>2.6</c:v>
                </c:pt>
                <c:pt idx="64">
                  <c:v>2.6</c:v>
                </c:pt>
                <c:pt idx="65">
                  <c:v>2.7</c:v>
                </c:pt>
                <c:pt idx="66">
                  <c:v>2.7</c:v>
                </c:pt>
                <c:pt idx="67">
                  <c:v>2.7</c:v>
                </c:pt>
                <c:pt idx="68">
                  <c:v>2.8</c:v>
                </c:pt>
                <c:pt idx="69">
                  <c:v>2.8</c:v>
                </c:pt>
                <c:pt idx="70">
                  <c:v>2.8</c:v>
                </c:pt>
                <c:pt idx="71">
                  <c:v>2.9</c:v>
                </c:pt>
                <c:pt idx="72">
                  <c:v>2.9</c:v>
                </c:pt>
                <c:pt idx="73">
                  <c:v>3</c:v>
                </c:pt>
                <c:pt idx="74">
                  <c:v>3</c:v>
                </c:pt>
                <c:pt idx="75">
                  <c:v>5</c:v>
                </c:pt>
                <c:pt idx="76">
                  <c:v>6.4</c:v>
                </c:pt>
                <c:pt idx="77">
                  <c:v>6.2</c:v>
                </c:pt>
                <c:pt idx="78">
                  <c:v>6.4</c:v>
                </c:pt>
                <c:pt idx="79">
                  <c:v>6.5</c:v>
                </c:pt>
                <c:pt idx="80">
                  <c:v>6.4</c:v>
                </c:pt>
                <c:pt idx="81">
                  <c:v>6.2</c:v>
                </c:pt>
                <c:pt idx="82">
                  <c:v>6.3</c:v>
                </c:pt>
                <c:pt idx="83">
                  <c:v>6.3</c:v>
                </c:pt>
                <c:pt idx="84">
                  <c:v>6.1</c:v>
                </c:pt>
                <c:pt idx="85">
                  <c:v>6.4</c:v>
                </c:pt>
                <c:pt idx="86">
                  <c:v>6.4</c:v>
                </c:pt>
                <c:pt idx="87">
                  <c:v>6.3</c:v>
                </c:pt>
                <c:pt idx="88">
                  <c:v>5.9</c:v>
                </c:pt>
                <c:pt idx="89">
                  <c:v>5.5</c:v>
                </c:pt>
                <c:pt idx="90">
                  <c:v>5.4</c:v>
                </c:pt>
                <c:pt idx="91">
                  <c:v>5.2</c:v>
                </c:pt>
                <c:pt idx="92">
                  <c:v>4.9000000000000004</c:v>
                </c:pt>
                <c:pt idx="93">
                  <c:v>4.7</c:v>
                </c:pt>
                <c:pt idx="94">
                  <c:v>4.5</c:v>
                </c:pt>
                <c:pt idx="95">
                  <c:v>4.4000000000000004</c:v>
                </c:pt>
                <c:pt idx="96">
                  <c:v>4.3</c:v>
                </c:pt>
                <c:pt idx="97">
                  <c:v>4.3</c:v>
                </c:pt>
                <c:pt idx="98">
                  <c:v>4.2</c:v>
                </c:pt>
                <c:pt idx="99">
                  <c:v>3.9</c:v>
                </c:pt>
                <c:pt idx="100">
                  <c:v>3.8</c:v>
                </c:pt>
                <c:pt idx="101">
                  <c:v>3.8</c:v>
                </c:pt>
                <c:pt idx="102">
                  <c:v>3.7</c:v>
                </c:pt>
                <c:pt idx="103">
                  <c:v>3.7</c:v>
                </c:pt>
                <c:pt idx="104">
                  <c:v>3.7</c:v>
                </c:pt>
                <c:pt idx="105">
                  <c:v>3.6</c:v>
                </c:pt>
                <c:pt idx="106">
                  <c:v>3.6</c:v>
                </c:pt>
                <c:pt idx="107">
                  <c:v>3.7</c:v>
                </c:pt>
                <c:pt idx="108">
                  <c:v>3.6</c:v>
                </c:pt>
                <c:pt idx="109">
                  <c:v>3.7</c:v>
                </c:pt>
                <c:pt idx="110">
                  <c:v>3.8</c:v>
                </c:pt>
                <c:pt idx="111">
                  <c:v>3.8</c:v>
                </c:pt>
                <c:pt idx="112">
                  <c:v>3.7</c:v>
                </c:pt>
                <c:pt idx="113">
                  <c:v>3.7</c:v>
                </c:pt>
                <c:pt idx="114">
                  <c:v>3.8</c:v>
                </c:pt>
                <c:pt idx="115">
                  <c:v>3.7</c:v>
                </c:pt>
                <c:pt idx="116">
                  <c:v>3.7</c:v>
                </c:pt>
                <c:pt idx="117">
                  <c:v>3.7</c:v>
                </c:pt>
                <c:pt idx="118">
                  <c:v>3.7</c:v>
                </c:pt>
                <c:pt idx="119">
                  <c:v>3.8</c:v>
                </c:pt>
                <c:pt idx="120">
                  <c:v>3.8</c:v>
                </c:pt>
              </c:numCache>
            </c:numRef>
          </c:val>
          <c:smooth val="0"/>
          <c:extLst>
            <c:ext xmlns:c16="http://schemas.microsoft.com/office/drawing/2014/chart" uri="{C3380CC4-5D6E-409C-BE32-E72D297353CC}">
              <c16:uniqueId val="{00000004-AD29-454F-8E9F-BD90775F599D}"/>
            </c:ext>
          </c:extLst>
        </c:ser>
        <c:dLbls>
          <c:showLegendKey val="0"/>
          <c:showVal val="0"/>
          <c:showCatName val="0"/>
          <c:showSerName val="0"/>
          <c:showPercent val="0"/>
          <c:showBubbleSize val="0"/>
        </c:dLbls>
        <c:smooth val="0"/>
        <c:axId val="484759151"/>
        <c:axId val="396090751"/>
      </c:lineChart>
      <c:catAx>
        <c:axId val="48475915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396090751"/>
        <c:crosses val="autoZero"/>
        <c:auto val="1"/>
        <c:lblAlgn val="ctr"/>
        <c:lblOffset val="100"/>
        <c:noMultiLvlLbl val="0"/>
      </c:catAx>
      <c:valAx>
        <c:axId val="396090751"/>
        <c:scaling>
          <c:orientation val="minMax"/>
        </c:scaling>
        <c:delete val="0"/>
        <c:axPos val="l"/>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crossAx val="484759151"/>
        <c:crosses val="autoZero"/>
        <c:crossBetween val="between"/>
      </c:valAx>
      <c:spPr>
        <a:noFill/>
        <a:ln>
          <a:noFill/>
        </a:ln>
        <a:effectLst/>
      </c:spPr>
    </c:plotArea>
    <c:legend>
      <c:legendPos val="b"/>
      <c:layout>
        <c:manualLayout>
          <c:xMode val="edge"/>
          <c:yMode val="edge"/>
          <c:x val="0.1020565635817262"/>
          <c:y val="0.93323570818906731"/>
          <c:w val="0.79588687283654758"/>
          <c:h val="6.6764291810932644E-2"/>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solidFill>
        <a:srgbClr val="312D4D"/>
      </a:solidFill>
    </a:ln>
    <a:effectLst/>
  </c:spPr>
  <c:txPr>
    <a:bodyPr/>
    <a:lstStyle/>
    <a:p>
      <a:pPr>
        <a:defRPr/>
      </a:pPr>
      <a:endParaRPr lang="en-US"/>
    </a:p>
  </c:txPr>
  <c:externalData r:id="rId4">
    <c:autoUpdate val="0"/>
  </c:externalData>
</c:chartSpace>
</file>

<file path=ppt/charts/colors1.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1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EB36B79-97DA-4AF4-BE2E-BE0A7FC2F333}" type="doc">
      <dgm:prSet loTypeId="urn:microsoft.com/office/officeart/2005/8/layout/venn1" loCatId="relationship" qsTypeId="urn:microsoft.com/office/officeart/2005/8/quickstyle/simple1" qsCatId="simple" csTypeId="urn:microsoft.com/office/officeart/2005/8/colors/colorful1" csCatId="colorful" phldr="1"/>
      <dgm:spPr/>
      <dgm:t>
        <a:bodyPr/>
        <a:lstStyle/>
        <a:p>
          <a:endParaRPr lang="en-GB"/>
        </a:p>
      </dgm:t>
    </dgm:pt>
    <dgm:pt modelId="{B87A183D-D26E-4CCD-A0A1-4A00078D650F}">
      <dgm:prSet phldrT="[Text]" custT="1"/>
      <dgm:spPr/>
      <dgm:t>
        <a:bodyPr/>
        <a:lstStyle/>
        <a:p>
          <a:r>
            <a:rPr lang="en-GB" sz="2400" dirty="0"/>
            <a:t>Reduction in the working age population</a:t>
          </a:r>
        </a:p>
      </dgm:t>
    </dgm:pt>
    <dgm:pt modelId="{9AACC988-4357-436D-9F6A-8FB4F2D66EF4}" type="parTrans" cxnId="{32F32C7C-9B9D-492D-8726-36535D50EFFC}">
      <dgm:prSet/>
      <dgm:spPr/>
      <dgm:t>
        <a:bodyPr/>
        <a:lstStyle/>
        <a:p>
          <a:endParaRPr lang="en-GB"/>
        </a:p>
      </dgm:t>
    </dgm:pt>
    <dgm:pt modelId="{B9EB9808-5F82-4976-8030-D1D926389AD1}" type="sibTrans" cxnId="{32F32C7C-9B9D-492D-8726-36535D50EFFC}">
      <dgm:prSet/>
      <dgm:spPr/>
      <dgm:t>
        <a:bodyPr/>
        <a:lstStyle/>
        <a:p>
          <a:endParaRPr lang="en-GB"/>
        </a:p>
      </dgm:t>
    </dgm:pt>
    <dgm:pt modelId="{4EBBC5CF-2255-4A28-A7B1-7F05F959D671}">
      <dgm:prSet phldrT="[Text]" custT="1"/>
      <dgm:spPr/>
      <dgm:t>
        <a:bodyPr/>
        <a:lstStyle/>
        <a:p>
          <a:r>
            <a:rPr lang="en-GB" sz="2400" dirty="0"/>
            <a:t>Distorted labour market</a:t>
          </a:r>
        </a:p>
      </dgm:t>
    </dgm:pt>
    <dgm:pt modelId="{5ED0CB22-6CD1-487D-B7E5-F92D547D2BDA}" type="parTrans" cxnId="{C76E6F01-26BF-4C6B-A041-8455C6FFF059}">
      <dgm:prSet/>
      <dgm:spPr/>
      <dgm:t>
        <a:bodyPr/>
        <a:lstStyle/>
        <a:p>
          <a:endParaRPr lang="en-GB"/>
        </a:p>
      </dgm:t>
    </dgm:pt>
    <dgm:pt modelId="{FA4C3651-7092-4666-A517-737EDD7BCB93}" type="sibTrans" cxnId="{C76E6F01-26BF-4C6B-A041-8455C6FFF059}">
      <dgm:prSet/>
      <dgm:spPr/>
      <dgm:t>
        <a:bodyPr/>
        <a:lstStyle/>
        <a:p>
          <a:endParaRPr lang="en-GB"/>
        </a:p>
      </dgm:t>
    </dgm:pt>
    <dgm:pt modelId="{DE691544-971E-463D-B4C6-C34CE0A46709}">
      <dgm:prSet phldrT="[Text]" custT="1"/>
      <dgm:spPr/>
      <dgm:t>
        <a:bodyPr/>
        <a:lstStyle/>
        <a:p>
          <a:r>
            <a:rPr lang="en-GB" sz="2400" dirty="0"/>
            <a:t>Legacy Pandemic societal impacts</a:t>
          </a:r>
        </a:p>
      </dgm:t>
    </dgm:pt>
    <dgm:pt modelId="{470A43E9-4DFD-41D1-AA21-BAEEACA4174D}" type="parTrans" cxnId="{D6F3FE2D-082A-4BDB-875A-454E3723AB06}">
      <dgm:prSet/>
      <dgm:spPr/>
      <dgm:t>
        <a:bodyPr/>
        <a:lstStyle/>
        <a:p>
          <a:endParaRPr lang="en-GB"/>
        </a:p>
      </dgm:t>
    </dgm:pt>
    <dgm:pt modelId="{DC5417BA-F15D-4A84-B979-71E081B301D9}" type="sibTrans" cxnId="{D6F3FE2D-082A-4BDB-875A-454E3723AB06}">
      <dgm:prSet/>
      <dgm:spPr/>
      <dgm:t>
        <a:bodyPr/>
        <a:lstStyle/>
        <a:p>
          <a:endParaRPr lang="en-GB"/>
        </a:p>
      </dgm:t>
    </dgm:pt>
    <dgm:pt modelId="{A64E5908-2C04-4A3E-8125-22C8C0B0A442}" type="pres">
      <dgm:prSet presAssocID="{1EB36B79-97DA-4AF4-BE2E-BE0A7FC2F333}" presName="compositeShape" presStyleCnt="0">
        <dgm:presLayoutVars>
          <dgm:chMax val="7"/>
          <dgm:dir/>
          <dgm:resizeHandles val="exact"/>
        </dgm:presLayoutVars>
      </dgm:prSet>
      <dgm:spPr/>
    </dgm:pt>
    <dgm:pt modelId="{61FA2CB2-A15B-468E-8431-2E06CC22285F}" type="pres">
      <dgm:prSet presAssocID="{B87A183D-D26E-4CCD-A0A1-4A00078D650F}" presName="circ1" presStyleLbl="vennNode1" presStyleIdx="0" presStyleCnt="3"/>
      <dgm:spPr/>
    </dgm:pt>
    <dgm:pt modelId="{DD50E558-4019-4FA6-97DD-9676F4E38823}" type="pres">
      <dgm:prSet presAssocID="{B87A183D-D26E-4CCD-A0A1-4A00078D650F}" presName="circ1Tx" presStyleLbl="revTx" presStyleIdx="0" presStyleCnt="0">
        <dgm:presLayoutVars>
          <dgm:chMax val="0"/>
          <dgm:chPref val="0"/>
          <dgm:bulletEnabled val="1"/>
        </dgm:presLayoutVars>
      </dgm:prSet>
      <dgm:spPr/>
    </dgm:pt>
    <dgm:pt modelId="{F07A41E1-1E2F-4EDC-A13B-51B72E15310B}" type="pres">
      <dgm:prSet presAssocID="{4EBBC5CF-2255-4A28-A7B1-7F05F959D671}" presName="circ2" presStyleLbl="vennNode1" presStyleIdx="1" presStyleCnt="3"/>
      <dgm:spPr/>
    </dgm:pt>
    <dgm:pt modelId="{EA81602C-656E-485D-AB55-CF9F0E94C722}" type="pres">
      <dgm:prSet presAssocID="{4EBBC5CF-2255-4A28-A7B1-7F05F959D671}" presName="circ2Tx" presStyleLbl="revTx" presStyleIdx="0" presStyleCnt="0">
        <dgm:presLayoutVars>
          <dgm:chMax val="0"/>
          <dgm:chPref val="0"/>
          <dgm:bulletEnabled val="1"/>
        </dgm:presLayoutVars>
      </dgm:prSet>
      <dgm:spPr/>
    </dgm:pt>
    <dgm:pt modelId="{142CEFDE-41EC-4603-8940-3B02D394F65E}" type="pres">
      <dgm:prSet presAssocID="{DE691544-971E-463D-B4C6-C34CE0A46709}" presName="circ3" presStyleLbl="vennNode1" presStyleIdx="2" presStyleCnt="3"/>
      <dgm:spPr/>
    </dgm:pt>
    <dgm:pt modelId="{2BCD1A8B-A288-42C4-8051-35FF7D0FC59C}" type="pres">
      <dgm:prSet presAssocID="{DE691544-971E-463D-B4C6-C34CE0A46709}" presName="circ3Tx" presStyleLbl="revTx" presStyleIdx="0" presStyleCnt="0">
        <dgm:presLayoutVars>
          <dgm:chMax val="0"/>
          <dgm:chPref val="0"/>
          <dgm:bulletEnabled val="1"/>
        </dgm:presLayoutVars>
      </dgm:prSet>
      <dgm:spPr/>
    </dgm:pt>
  </dgm:ptLst>
  <dgm:cxnLst>
    <dgm:cxn modelId="{C76E6F01-26BF-4C6B-A041-8455C6FFF059}" srcId="{1EB36B79-97DA-4AF4-BE2E-BE0A7FC2F333}" destId="{4EBBC5CF-2255-4A28-A7B1-7F05F959D671}" srcOrd="1" destOrd="0" parTransId="{5ED0CB22-6CD1-487D-B7E5-F92D547D2BDA}" sibTransId="{FA4C3651-7092-4666-A517-737EDD7BCB93}"/>
    <dgm:cxn modelId="{940D122D-E0E3-4B4E-9186-8EBA830576AD}" type="presOf" srcId="{DE691544-971E-463D-B4C6-C34CE0A46709}" destId="{2BCD1A8B-A288-42C4-8051-35FF7D0FC59C}" srcOrd="1" destOrd="0" presId="urn:microsoft.com/office/officeart/2005/8/layout/venn1"/>
    <dgm:cxn modelId="{D6F3FE2D-082A-4BDB-875A-454E3723AB06}" srcId="{1EB36B79-97DA-4AF4-BE2E-BE0A7FC2F333}" destId="{DE691544-971E-463D-B4C6-C34CE0A46709}" srcOrd="2" destOrd="0" parTransId="{470A43E9-4DFD-41D1-AA21-BAEEACA4174D}" sibTransId="{DC5417BA-F15D-4A84-B979-71E081B301D9}"/>
    <dgm:cxn modelId="{68309C3B-6DEE-42D9-A7F1-55F163ED81CD}" type="presOf" srcId="{4EBBC5CF-2255-4A28-A7B1-7F05F959D671}" destId="{F07A41E1-1E2F-4EDC-A13B-51B72E15310B}" srcOrd="0" destOrd="0" presId="urn:microsoft.com/office/officeart/2005/8/layout/venn1"/>
    <dgm:cxn modelId="{BC8F1A62-2D26-4483-9CEC-A43C0DE59871}" type="presOf" srcId="{DE691544-971E-463D-B4C6-C34CE0A46709}" destId="{142CEFDE-41EC-4603-8940-3B02D394F65E}" srcOrd="0" destOrd="0" presId="urn:microsoft.com/office/officeart/2005/8/layout/venn1"/>
    <dgm:cxn modelId="{DA99DA66-8B74-4E5C-B42C-76F557BC2479}" type="presOf" srcId="{B87A183D-D26E-4CCD-A0A1-4A00078D650F}" destId="{DD50E558-4019-4FA6-97DD-9676F4E38823}" srcOrd="1" destOrd="0" presId="urn:microsoft.com/office/officeart/2005/8/layout/venn1"/>
    <dgm:cxn modelId="{32F32C7C-9B9D-492D-8726-36535D50EFFC}" srcId="{1EB36B79-97DA-4AF4-BE2E-BE0A7FC2F333}" destId="{B87A183D-D26E-4CCD-A0A1-4A00078D650F}" srcOrd="0" destOrd="0" parTransId="{9AACC988-4357-436D-9F6A-8FB4F2D66EF4}" sibTransId="{B9EB9808-5F82-4976-8030-D1D926389AD1}"/>
    <dgm:cxn modelId="{7250C4C2-2332-4152-947E-28D6D7B54197}" type="presOf" srcId="{1EB36B79-97DA-4AF4-BE2E-BE0A7FC2F333}" destId="{A64E5908-2C04-4A3E-8125-22C8C0B0A442}" srcOrd="0" destOrd="0" presId="urn:microsoft.com/office/officeart/2005/8/layout/venn1"/>
    <dgm:cxn modelId="{241821C4-B593-49BA-9630-B2BFE9EBC387}" type="presOf" srcId="{B87A183D-D26E-4CCD-A0A1-4A00078D650F}" destId="{61FA2CB2-A15B-468E-8431-2E06CC22285F}" srcOrd="0" destOrd="0" presId="urn:microsoft.com/office/officeart/2005/8/layout/venn1"/>
    <dgm:cxn modelId="{3C786CE0-18AA-4157-8A77-4073246855D0}" type="presOf" srcId="{4EBBC5CF-2255-4A28-A7B1-7F05F959D671}" destId="{EA81602C-656E-485D-AB55-CF9F0E94C722}" srcOrd="1" destOrd="0" presId="urn:microsoft.com/office/officeart/2005/8/layout/venn1"/>
    <dgm:cxn modelId="{E6A602AC-C7B4-42E7-B5E7-1703BDF706CD}" type="presParOf" srcId="{A64E5908-2C04-4A3E-8125-22C8C0B0A442}" destId="{61FA2CB2-A15B-468E-8431-2E06CC22285F}" srcOrd="0" destOrd="0" presId="urn:microsoft.com/office/officeart/2005/8/layout/venn1"/>
    <dgm:cxn modelId="{E2871E6E-70C3-473E-8257-1A11AFFE0C29}" type="presParOf" srcId="{A64E5908-2C04-4A3E-8125-22C8C0B0A442}" destId="{DD50E558-4019-4FA6-97DD-9676F4E38823}" srcOrd="1" destOrd="0" presId="urn:microsoft.com/office/officeart/2005/8/layout/venn1"/>
    <dgm:cxn modelId="{F460D069-F9B5-4550-A573-F1E5D1E24851}" type="presParOf" srcId="{A64E5908-2C04-4A3E-8125-22C8C0B0A442}" destId="{F07A41E1-1E2F-4EDC-A13B-51B72E15310B}" srcOrd="2" destOrd="0" presId="urn:microsoft.com/office/officeart/2005/8/layout/venn1"/>
    <dgm:cxn modelId="{04709B11-279D-4377-9FC6-04B92852812B}" type="presParOf" srcId="{A64E5908-2C04-4A3E-8125-22C8C0B0A442}" destId="{EA81602C-656E-485D-AB55-CF9F0E94C722}" srcOrd="3" destOrd="0" presId="urn:microsoft.com/office/officeart/2005/8/layout/venn1"/>
    <dgm:cxn modelId="{CB350042-AA04-4C35-A0F4-2C462BC79A7F}" type="presParOf" srcId="{A64E5908-2C04-4A3E-8125-22C8C0B0A442}" destId="{142CEFDE-41EC-4603-8940-3B02D394F65E}" srcOrd="4" destOrd="0" presId="urn:microsoft.com/office/officeart/2005/8/layout/venn1"/>
    <dgm:cxn modelId="{E60D636C-7CAD-4800-97EF-CE19C41B03C7}" type="presParOf" srcId="{A64E5908-2C04-4A3E-8125-22C8C0B0A442}" destId="{2BCD1A8B-A288-42C4-8051-35FF7D0FC59C}" srcOrd="5" destOrd="0" presId="urn:microsoft.com/office/officeart/2005/8/layout/ven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1FA2CB2-A15B-468E-8431-2E06CC22285F}">
      <dsp:nvSpPr>
        <dsp:cNvPr id="0" name=""/>
        <dsp:cNvSpPr/>
      </dsp:nvSpPr>
      <dsp:spPr>
        <a:xfrm>
          <a:off x="1746694" y="59653"/>
          <a:ext cx="2863344" cy="2863344"/>
        </a:xfrm>
        <a:prstGeom prst="ellipse">
          <a:avLst/>
        </a:prstGeom>
        <a:solidFill>
          <a:schemeClr val="accent2">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1066800">
            <a:lnSpc>
              <a:spcPct val="90000"/>
            </a:lnSpc>
            <a:spcBef>
              <a:spcPct val="0"/>
            </a:spcBef>
            <a:spcAft>
              <a:spcPct val="35000"/>
            </a:spcAft>
            <a:buNone/>
          </a:pPr>
          <a:r>
            <a:rPr lang="en-GB" sz="2400" kern="1200" dirty="0"/>
            <a:t>Reduction in the working age population</a:t>
          </a:r>
        </a:p>
      </dsp:txBody>
      <dsp:txXfrm>
        <a:off x="2128473" y="560738"/>
        <a:ext cx="2099786" cy="1288505"/>
      </dsp:txXfrm>
    </dsp:sp>
    <dsp:sp modelId="{F07A41E1-1E2F-4EDC-A13B-51B72E15310B}">
      <dsp:nvSpPr>
        <dsp:cNvPr id="0" name=""/>
        <dsp:cNvSpPr/>
      </dsp:nvSpPr>
      <dsp:spPr>
        <a:xfrm>
          <a:off x="2779884" y="1849243"/>
          <a:ext cx="2863344" cy="2863344"/>
        </a:xfrm>
        <a:prstGeom prst="ellipse">
          <a:avLst/>
        </a:prstGeom>
        <a:solidFill>
          <a:schemeClr val="accent3">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1066800">
            <a:lnSpc>
              <a:spcPct val="90000"/>
            </a:lnSpc>
            <a:spcBef>
              <a:spcPct val="0"/>
            </a:spcBef>
            <a:spcAft>
              <a:spcPct val="35000"/>
            </a:spcAft>
            <a:buNone/>
          </a:pPr>
          <a:r>
            <a:rPr lang="en-GB" sz="2400" kern="1200" dirty="0"/>
            <a:t>Distorted labour market</a:t>
          </a:r>
        </a:p>
      </dsp:txBody>
      <dsp:txXfrm>
        <a:off x="3655591" y="2588940"/>
        <a:ext cx="1718006" cy="1574839"/>
      </dsp:txXfrm>
    </dsp:sp>
    <dsp:sp modelId="{142CEFDE-41EC-4603-8940-3B02D394F65E}">
      <dsp:nvSpPr>
        <dsp:cNvPr id="0" name=""/>
        <dsp:cNvSpPr/>
      </dsp:nvSpPr>
      <dsp:spPr>
        <a:xfrm>
          <a:off x="713504" y="1849243"/>
          <a:ext cx="2863344" cy="2863344"/>
        </a:xfrm>
        <a:prstGeom prst="ellipse">
          <a:avLst/>
        </a:prstGeom>
        <a:solidFill>
          <a:schemeClr val="accent4">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1066800">
            <a:lnSpc>
              <a:spcPct val="90000"/>
            </a:lnSpc>
            <a:spcBef>
              <a:spcPct val="0"/>
            </a:spcBef>
            <a:spcAft>
              <a:spcPct val="35000"/>
            </a:spcAft>
            <a:buNone/>
          </a:pPr>
          <a:r>
            <a:rPr lang="en-GB" sz="2400" kern="1200" dirty="0"/>
            <a:t>Legacy Pandemic societal impacts</a:t>
          </a:r>
        </a:p>
      </dsp:txBody>
      <dsp:txXfrm>
        <a:off x="983136" y="2588940"/>
        <a:ext cx="1718006" cy="1574839"/>
      </dsp:txXfrm>
    </dsp:sp>
  </dsp:spTree>
</dsp:drawing>
</file>

<file path=ppt/diagrams/layout1.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024EDEF3-C975-2487-3996-0D8B9C1885FD}"/>
              </a:ext>
            </a:extLst>
          </p:cNvPr>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a16="http://schemas.microsoft.com/office/drawing/2014/main" id="{C7989524-EE0F-BBC4-4ABB-D6487D8DCCFF}"/>
              </a:ext>
            </a:extLst>
          </p:cNvPr>
          <p:cNvSpPr>
            <a:spLocks noGrp="1"/>
          </p:cNvSpPr>
          <p:nvPr>
            <p:ph type="dt" sz="quarter" idx="1"/>
          </p:nvPr>
        </p:nvSpPr>
        <p:spPr>
          <a:xfrm>
            <a:off x="3850443" y="0"/>
            <a:ext cx="2945659" cy="498056"/>
          </a:xfrm>
          <a:prstGeom prst="rect">
            <a:avLst/>
          </a:prstGeom>
        </p:spPr>
        <p:txBody>
          <a:bodyPr vert="horz" lIns="91440" tIns="45720" rIns="91440" bIns="45720" rtlCol="0"/>
          <a:lstStyle>
            <a:lvl1pPr algn="r">
              <a:defRPr sz="1200"/>
            </a:lvl1pPr>
          </a:lstStyle>
          <a:p>
            <a:fld id="{134930CB-1880-4B66-8BD6-93952398070B}" type="datetimeFigureOut">
              <a:rPr lang="en-GB" smtClean="0"/>
              <a:t>16/06/2025</a:t>
            </a:fld>
            <a:endParaRPr lang="en-GB"/>
          </a:p>
        </p:txBody>
      </p:sp>
      <p:sp>
        <p:nvSpPr>
          <p:cNvPr id="4" name="Footer Placeholder 3">
            <a:extLst>
              <a:ext uri="{FF2B5EF4-FFF2-40B4-BE49-F238E27FC236}">
                <a16:creationId xmlns:a16="http://schemas.microsoft.com/office/drawing/2014/main" id="{435AEC37-4B45-5330-0114-B9979CD5C571}"/>
              </a:ext>
            </a:extLst>
          </p:cNvPr>
          <p:cNvSpPr>
            <a:spLocks noGrp="1"/>
          </p:cNvSpPr>
          <p:nvPr>
            <p:ph type="ftr" sz="quarter" idx="2"/>
          </p:nvPr>
        </p:nvSpPr>
        <p:spPr>
          <a:xfrm>
            <a:off x="0" y="9428584"/>
            <a:ext cx="2945659" cy="498055"/>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893433FB-6C5D-410D-D90B-06EAAC31E04F}"/>
              </a:ext>
            </a:extLst>
          </p:cNvPr>
          <p:cNvSpPr>
            <a:spLocks noGrp="1"/>
          </p:cNvSpPr>
          <p:nvPr>
            <p:ph type="sldNum" sz="quarter" idx="3"/>
          </p:nvPr>
        </p:nvSpPr>
        <p:spPr>
          <a:xfrm>
            <a:off x="3850443" y="9428584"/>
            <a:ext cx="2945659" cy="498055"/>
          </a:xfrm>
          <a:prstGeom prst="rect">
            <a:avLst/>
          </a:prstGeom>
        </p:spPr>
        <p:txBody>
          <a:bodyPr vert="horz" lIns="91440" tIns="45720" rIns="91440" bIns="45720" rtlCol="0" anchor="b"/>
          <a:lstStyle>
            <a:lvl1pPr algn="r">
              <a:defRPr sz="1200"/>
            </a:lvl1pPr>
          </a:lstStyle>
          <a:p>
            <a:fld id="{B60F9020-DB56-40F7-9943-CCED037EEFF5}" type="slidenum">
              <a:rPr lang="en-GB" smtClean="0"/>
              <a:t>‹#›</a:t>
            </a:fld>
            <a:endParaRPr lang="en-GB"/>
          </a:p>
        </p:txBody>
      </p:sp>
    </p:spTree>
    <p:extLst>
      <p:ext uri="{BB962C8B-B14F-4D97-AF65-F5344CB8AC3E}">
        <p14:creationId xmlns:p14="http://schemas.microsoft.com/office/powerpoint/2010/main" val="280085221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C722E344-13D2-9D40-ABC8-9D4AB016C296}" type="datetimeFigureOut">
              <a:rPr lang="en-US" smtClean="0"/>
              <a:t>6/16/2025</a:t>
            </a:fld>
            <a:endParaRPr lang="en-US"/>
          </a:p>
        </p:txBody>
      </p:sp>
      <p:sp>
        <p:nvSpPr>
          <p:cNvPr id="4" name="Slide Image Placeholder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0448C26D-E57F-6745-8B48-92ABE43E2897}" type="slidenum">
              <a:rPr lang="en-US" smtClean="0"/>
              <a:t>‹#›</a:t>
            </a:fld>
            <a:endParaRPr lang="en-US"/>
          </a:p>
        </p:txBody>
      </p:sp>
    </p:spTree>
    <p:extLst>
      <p:ext uri="{BB962C8B-B14F-4D97-AF65-F5344CB8AC3E}">
        <p14:creationId xmlns:p14="http://schemas.microsoft.com/office/powerpoint/2010/main" val="370443047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C3C8DDB2-4BC6-471F-A16B-76351DF2D95E}" type="slidenum">
              <a:rPr lang="en-GB" smtClean="0"/>
              <a:t>44</a:t>
            </a:fld>
            <a:endParaRPr lang="en-GB"/>
          </a:p>
        </p:txBody>
      </p:sp>
    </p:spTree>
    <p:extLst>
      <p:ext uri="{BB962C8B-B14F-4D97-AF65-F5344CB8AC3E}">
        <p14:creationId xmlns:p14="http://schemas.microsoft.com/office/powerpoint/2010/main" val="3603115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C3C8DDB2-4BC6-471F-A16B-76351DF2D95E}" type="slidenum">
              <a:rPr lang="en-GB" smtClean="0"/>
              <a:t>45</a:t>
            </a:fld>
            <a:endParaRPr lang="en-GB"/>
          </a:p>
        </p:txBody>
      </p:sp>
    </p:spTree>
    <p:extLst>
      <p:ext uri="{BB962C8B-B14F-4D97-AF65-F5344CB8AC3E}">
        <p14:creationId xmlns:p14="http://schemas.microsoft.com/office/powerpoint/2010/main" val="136392995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Blu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AB9BA1E5-6433-FC46-9A82-5415180EC425}"/>
              </a:ext>
            </a:extLst>
          </p:cNvPr>
          <p:cNvSpPr>
            <a:spLocks noGrp="1"/>
          </p:cNvSpPr>
          <p:nvPr>
            <p:ph type="ctrTitle" hasCustomPrompt="1"/>
          </p:nvPr>
        </p:nvSpPr>
        <p:spPr>
          <a:xfrm>
            <a:off x="5007836" y="2333326"/>
            <a:ext cx="6554624" cy="2383953"/>
          </a:xfrm>
        </p:spPr>
        <p:txBody>
          <a:bodyPr anchor="b"/>
          <a:lstStyle>
            <a:lvl1pPr algn="r">
              <a:defRPr sz="6000"/>
            </a:lvl1pPr>
          </a:lstStyle>
          <a:p>
            <a:r>
              <a:rPr lang="en-GB"/>
              <a:t>CLICK TO EDIT MASTER TITLE STYLE</a:t>
            </a:r>
            <a:endParaRPr lang="en-US"/>
          </a:p>
        </p:txBody>
      </p:sp>
      <p:sp>
        <p:nvSpPr>
          <p:cNvPr id="5" name="Subtitle 2">
            <a:extLst>
              <a:ext uri="{FF2B5EF4-FFF2-40B4-BE49-F238E27FC236}">
                <a16:creationId xmlns:a16="http://schemas.microsoft.com/office/drawing/2014/main" id="{C1FB54DB-1055-644E-BD9C-5A7B883EE6BA}"/>
              </a:ext>
            </a:extLst>
          </p:cNvPr>
          <p:cNvSpPr>
            <a:spLocks noGrp="1"/>
          </p:cNvSpPr>
          <p:nvPr>
            <p:ph type="subTitle" idx="1"/>
          </p:nvPr>
        </p:nvSpPr>
        <p:spPr>
          <a:xfrm>
            <a:off x="1524000" y="4813001"/>
            <a:ext cx="10038460" cy="1655762"/>
          </a:xfrm>
        </p:spPr>
        <p:txBody>
          <a:bodyPr/>
          <a:lstStyle>
            <a:lvl1pPr marL="0" indent="0" algn="r">
              <a:buNone/>
              <a:defRPr sz="2400" b="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7" name="Slide Number Placeholder 6">
            <a:extLst>
              <a:ext uri="{FF2B5EF4-FFF2-40B4-BE49-F238E27FC236}">
                <a16:creationId xmlns:a16="http://schemas.microsoft.com/office/drawing/2014/main" id="{F08B799D-1286-5614-7BBA-CA7C6C11BF6C}"/>
              </a:ext>
            </a:extLst>
          </p:cNvPr>
          <p:cNvSpPr>
            <a:spLocks noGrp="1"/>
          </p:cNvSpPr>
          <p:nvPr>
            <p:ph type="sldNum" sz="quarter" idx="10"/>
          </p:nvPr>
        </p:nvSpPr>
        <p:spPr/>
        <p:txBody>
          <a:bodyPr/>
          <a:lstStyle>
            <a:lvl1pPr algn="l">
              <a:defRPr/>
            </a:lvl1pPr>
          </a:lstStyle>
          <a:p>
            <a:fld id="{448EACA5-4A10-C245-AACC-7BCD12649055}" type="slidenum">
              <a:rPr lang="en-US" smtClean="0"/>
              <a:pPr/>
              <a:t>‹#›</a:t>
            </a:fld>
            <a:endParaRPr lang="en-US"/>
          </a:p>
        </p:txBody>
      </p:sp>
    </p:spTree>
    <p:extLst>
      <p:ext uri="{BB962C8B-B14F-4D97-AF65-F5344CB8AC3E}">
        <p14:creationId xmlns:p14="http://schemas.microsoft.com/office/powerpoint/2010/main" val="24598085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Comparis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257D99EF-C7B5-271C-0C31-FABD00E04D9F}"/>
              </a:ext>
            </a:extLst>
          </p:cNvPr>
          <p:cNvSpPr>
            <a:spLocks noGrp="1"/>
          </p:cNvSpPr>
          <p:nvPr>
            <p:ph type="sldNum" sz="quarter" idx="10"/>
          </p:nvPr>
        </p:nvSpPr>
        <p:spPr/>
        <p:txBody>
          <a:bodyPr/>
          <a:lstStyle>
            <a:lvl1pPr algn="l">
              <a:defRPr/>
            </a:lvl1pPr>
          </a:lstStyle>
          <a:p>
            <a:fld id="{448EACA5-4A10-C245-AACC-7BCD12649055}" type="slidenum">
              <a:rPr lang="en-US" smtClean="0"/>
              <a:pPr/>
              <a:t>‹#›</a:t>
            </a:fld>
            <a:endParaRPr lang="en-US"/>
          </a:p>
        </p:txBody>
      </p:sp>
    </p:spTree>
    <p:extLst>
      <p:ext uri="{BB962C8B-B14F-4D97-AF65-F5344CB8AC3E}">
        <p14:creationId xmlns:p14="http://schemas.microsoft.com/office/powerpoint/2010/main" val="32230090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t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Slide Number Placeholder 4">
            <a:extLst>
              <a:ext uri="{FF2B5EF4-FFF2-40B4-BE49-F238E27FC236}">
                <a16:creationId xmlns:a16="http://schemas.microsoft.com/office/drawing/2014/main" id="{1381BC95-338F-0565-74C3-847FDCE6E56B}"/>
              </a:ext>
            </a:extLst>
          </p:cNvPr>
          <p:cNvSpPr>
            <a:spLocks noGrp="1"/>
          </p:cNvSpPr>
          <p:nvPr>
            <p:ph type="sldNum" sz="quarter" idx="10"/>
          </p:nvPr>
        </p:nvSpPr>
        <p:spPr/>
        <p:txBody>
          <a:bodyPr/>
          <a:lstStyle>
            <a:lvl1pPr algn="l">
              <a:defRPr/>
            </a:lvl1pPr>
          </a:lstStyle>
          <a:p>
            <a:fld id="{448EACA5-4A10-C245-AACC-7BCD12649055}" type="slidenum">
              <a:rPr lang="en-US" smtClean="0"/>
              <a:pPr/>
              <a:t>‹#›</a:t>
            </a:fld>
            <a:endParaRPr lang="en-US"/>
          </a:p>
        </p:txBody>
      </p:sp>
    </p:spTree>
    <p:extLst>
      <p:ext uri="{BB962C8B-B14F-4D97-AF65-F5344CB8AC3E}">
        <p14:creationId xmlns:p14="http://schemas.microsoft.com/office/powerpoint/2010/main" val="29503706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Picture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Slide Number Placeholder 4">
            <a:extLst>
              <a:ext uri="{FF2B5EF4-FFF2-40B4-BE49-F238E27FC236}">
                <a16:creationId xmlns:a16="http://schemas.microsoft.com/office/drawing/2014/main" id="{1DC63F68-BA11-DDDC-3D50-21F3FABC29D5}"/>
              </a:ext>
            </a:extLst>
          </p:cNvPr>
          <p:cNvSpPr>
            <a:spLocks noGrp="1"/>
          </p:cNvSpPr>
          <p:nvPr>
            <p:ph type="sldNum" sz="quarter" idx="10"/>
          </p:nvPr>
        </p:nvSpPr>
        <p:spPr/>
        <p:txBody>
          <a:bodyPr/>
          <a:lstStyle>
            <a:lvl1pPr algn="l">
              <a:defRPr/>
            </a:lvl1pPr>
          </a:lstStyle>
          <a:p>
            <a:fld id="{448EACA5-4A10-C245-AACC-7BCD12649055}" type="slidenum">
              <a:rPr lang="en-US" smtClean="0"/>
              <a:pPr/>
              <a:t>‹#›</a:t>
            </a:fld>
            <a:endParaRPr lang="en-US"/>
          </a:p>
        </p:txBody>
      </p:sp>
    </p:spTree>
    <p:extLst>
      <p:ext uri="{BB962C8B-B14F-4D97-AF65-F5344CB8AC3E}">
        <p14:creationId xmlns:p14="http://schemas.microsoft.com/office/powerpoint/2010/main" val="284447762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3C4F4D8-7D65-8A9D-E3F8-9AD5A2C34716}"/>
              </a:ext>
            </a:extLst>
          </p:cNvPr>
          <p:cNvSpPr>
            <a:spLocks noGrp="1"/>
          </p:cNvSpPr>
          <p:nvPr>
            <p:ph type="dt" sz="half" idx="10"/>
          </p:nvPr>
        </p:nvSpPr>
        <p:spPr/>
        <p:txBody>
          <a:bodyPr/>
          <a:lstStyle/>
          <a:p>
            <a:fld id="{6C3793CB-B850-4E47-BA73-C9C6C53E23FC}" type="datetimeFigureOut">
              <a:rPr lang="en-GB" smtClean="0"/>
              <a:t>16/06/2025</a:t>
            </a:fld>
            <a:endParaRPr lang="en-GB"/>
          </a:p>
        </p:txBody>
      </p:sp>
      <p:sp>
        <p:nvSpPr>
          <p:cNvPr id="3" name="Footer Placeholder 2">
            <a:extLst>
              <a:ext uri="{FF2B5EF4-FFF2-40B4-BE49-F238E27FC236}">
                <a16:creationId xmlns:a16="http://schemas.microsoft.com/office/drawing/2014/main" id="{05A3AC3E-8BD2-F63F-9628-2E46B5FE5EE3}"/>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703128A9-16F4-2B6A-5406-F3E126AED5EC}"/>
              </a:ext>
            </a:extLst>
          </p:cNvPr>
          <p:cNvSpPr>
            <a:spLocks noGrp="1"/>
          </p:cNvSpPr>
          <p:nvPr>
            <p:ph type="sldNum" sz="quarter" idx="12"/>
          </p:nvPr>
        </p:nvSpPr>
        <p:spPr/>
        <p:txBody>
          <a:bodyPr/>
          <a:lstStyle/>
          <a:p>
            <a:fld id="{D2C04A46-5ED3-41D2-8329-2FE7AF06E759}" type="slidenum">
              <a:rPr lang="en-GB" smtClean="0"/>
              <a:t>‹#›</a:t>
            </a:fld>
            <a:endParaRPr lang="en-GB"/>
          </a:p>
        </p:txBody>
      </p:sp>
    </p:spTree>
    <p:extLst>
      <p:ext uri="{BB962C8B-B14F-4D97-AF65-F5344CB8AC3E}">
        <p14:creationId xmlns:p14="http://schemas.microsoft.com/office/powerpoint/2010/main" val="33474396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Dar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524000" y="4813001"/>
            <a:ext cx="10038460" cy="1655762"/>
          </a:xfrm>
        </p:spPr>
        <p:txBody>
          <a:bodyPr/>
          <a:lstStyle>
            <a:lvl1pPr marL="0" indent="0" algn="r">
              <a:buNone/>
              <a:defRPr sz="2400" b="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Slide Number Placeholder 3">
            <a:extLst>
              <a:ext uri="{FF2B5EF4-FFF2-40B4-BE49-F238E27FC236}">
                <a16:creationId xmlns:a16="http://schemas.microsoft.com/office/drawing/2014/main" id="{76FFF89C-92E3-658F-37F9-2D96E3C07F3B}"/>
              </a:ext>
            </a:extLst>
          </p:cNvPr>
          <p:cNvSpPr>
            <a:spLocks noGrp="1"/>
          </p:cNvSpPr>
          <p:nvPr>
            <p:ph type="sldNum" sz="quarter" idx="10"/>
          </p:nvPr>
        </p:nvSpPr>
        <p:spPr/>
        <p:txBody>
          <a:bodyPr/>
          <a:lstStyle/>
          <a:p>
            <a:pPr algn="l"/>
            <a:fld id="{448EACA5-4A10-C245-AACC-7BCD12649055}" type="slidenum">
              <a:rPr lang="en-US" smtClean="0"/>
              <a:pPr algn="l"/>
              <a:t>‹#›</a:t>
            </a:fld>
            <a:endParaRPr lang="en-US"/>
          </a:p>
        </p:txBody>
      </p:sp>
      <p:sp>
        <p:nvSpPr>
          <p:cNvPr id="5" name="Title 4">
            <a:extLst>
              <a:ext uri="{FF2B5EF4-FFF2-40B4-BE49-F238E27FC236}">
                <a16:creationId xmlns:a16="http://schemas.microsoft.com/office/drawing/2014/main" id="{C2593391-B4B1-1245-C012-DC4D6D08EF49}"/>
              </a:ext>
            </a:extLst>
          </p:cNvPr>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16370432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Lit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5007836" y="2333326"/>
            <a:ext cx="6554624" cy="2383953"/>
          </a:xfrm>
        </p:spPr>
        <p:txBody>
          <a:bodyPr anchor="b"/>
          <a:lstStyle>
            <a:lvl1pPr algn="r">
              <a:defRPr sz="6000"/>
            </a:lvl1pPr>
          </a:lstStyle>
          <a:p>
            <a:r>
              <a:rPr lang="en-GB"/>
              <a:t>CLICK TO EDIT MASTER TITLE STYLE</a:t>
            </a:r>
            <a:endParaRPr lang="en-US"/>
          </a:p>
        </p:txBody>
      </p:sp>
      <p:sp>
        <p:nvSpPr>
          <p:cNvPr id="3" name="Subtitle 2"/>
          <p:cNvSpPr>
            <a:spLocks noGrp="1"/>
          </p:cNvSpPr>
          <p:nvPr>
            <p:ph type="subTitle" idx="1"/>
          </p:nvPr>
        </p:nvSpPr>
        <p:spPr>
          <a:xfrm>
            <a:off x="1524000" y="4813001"/>
            <a:ext cx="10038460" cy="1655762"/>
          </a:xfrm>
        </p:spPr>
        <p:txBody>
          <a:bodyPr/>
          <a:lstStyle>
            <a:lvl1pPr marL="0" indent="0" algn="r">
              <a:buNone/>
              <a:defRPr sz="2400" b="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Slide Number Placeholder 3">
            <a:extLst>
              <a:ext uri="{FF2B5EF4-FFF2-40B4-BE49-F238E27FC236}">
                <a16:creationId xmlns:a16="http://schemas.microsoft.com/office/drawing/2014/main" id="{65F350A2-5A36-5BC2-8FE4-CDCB89BFC8D3}"/>
              </a:ext>
            </a:extLst>
          </p:cNvPr>
          <p:cNvSpPr>
            <a:spLocks noGrp="1"/>
          </p:cNvSpPr>
          <p:nvPr>
            <p:ph type="sldNum" sz="quarter" idx="10"/>
          </p:nvPr>
        </p:nvSpPr>
        <p:spPr/>
        <p:txBody>
          <a:bodyPr/>
          <a:lstStyle/>
          <a:p>
            <a:pPr algn="l"/>
            <a:fld id="{448EACA5-4A10-C245-AACC-7BCD12649055}" type="slidenum">
              <a:rPr lang="en-US" smtClean="0"/>
              <a:pPr algn="l"/>
              <a:t>‹#›</a:t>
            </a:fld>
            <a:endParaRPr lang="en-US"/>
          </a:p>
        </p:txBody>
      </p:sp>
    </p:spTree>
    <p:extLst>
      <p:ext uri="{BB962C8B-B14F-4D97-AF65-F5344CB8AC3E}">
        <p14:creationId xmlns:p14="http://schemas.microsoft.com/office/powerpoint/2010/main" val="9346674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Title Oran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5007836" y="2333326"/>
            <a:ext cx="6554624" cy="2383953"/>
          </a:xfrm>
        </p:spPr>
        <p:txBody>
          <a:bodyPr anchor="b"/>
          <a:lstStyle>
            <a:lvl1pPr algn="r">
              <a:defRPr sz="6000"/>
            </a:lvl1pPr>
          </a:lstStyle>
          <a:p>
            <a:r>
              <a:rPr lang="en-GB"/>
              <a:t>CLICK TO EDIT MASTER TITLE STYLE</a:t>
            </a:r>
            <a:endParaRPr lang="en-US"/>
          </a:p>
        </p:txBody>
      </p:sp>
      <p:sp>
        <p:nvSpPr>
          <p:cNvPr id="3" name="Subtitle 2"/>
          <p:cNvSpPr>
            <a:spLocks noGrp="1"/>
          </p:cNvSpPr>
          <p:nvPr>
            <p:ph type="subTitle" idx="1"/>
          </p:nvPr>
        </p:nvSpPr>
        <p:spPr>
          <a:xfrm>
            <a:off x="1524000" y="4813001"/>
            <a:ext cx="10038460" cy="1655762"/>
          </a:xfrm>
        </p:spPr>
        <p:txBody>
          <a:bodyPr/>
          <a:lstStyle>
            <a:lvl1pPr marL="0" indent="0" algn="r">
              <a:buNone/>
              <a:defRPr sz="2400" b="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Slide Number Placeholder 3">
            <a:extLst>
              <a:ext uri="{FF2B5EF4-FFF2-40B4-BE49-F238E27FC236}">
                <a16:creationId xmlns:a16="http://schemas.microsoft.com/office/drawing/2014/main" id="{ED4DEA18-6950-4CE0-B54E-EDBBE65BCFAA}"/>
              </a:ext>
            </a:extLst>
          </p:cNvPr>
          <p:cNvSpPr>
            <a:spLocks noGrp="1"/>
          </p:cNvSpPr>
          <p:nvPr>
            <p:ph type="sldNum" sz="quarter" idx="10"/>
          </p:nvPr>
        </p:nvSpPr>
        <p:spPr/>
        <p:txBody>
          <a:bodyPr/>
          <a:lstStyle/>
          <a:p>
            <a:pPr algn="l"/>
            <a:fld id="{448EACA5-4A10-C245-AACC-7BCD12649055}" type="slidenum">
              <a:rPr lang="en-US" smtClean="0"/>
              <a:pPr algn="l"/>
              <a:t>‹#›</a:t>
            </a:fld>
            <a:endParaRPr lang="en-US"/>
          </a:p>
        </p:txBody>
      </p:sp>
    </p:spTree>
    <p:extLst>
      <p:ext uri="{BB962C8B-B14F-4D97-AF65-F5344CB8AC3E}">
        <p14:creationId xmlns:p14="http://schemas.microsoft.com/office/powerpoint/2010/main" val="1044149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CD2672-5B52-4C48-977D-11A0DF7E55E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1DEEB2E-B1BE-9D4B-8429-DDFB13C5AAE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7" name="Slide Number Placeholder 6">
            <a:extLst>
              <a:ext uri="{FF2B5EF4-FFF2-40B4-BE49-F238E27FC236}">
                <a16:creationId xmlns:a16="http://schemas.microsoft.com/office/drawing/2014/main" id="{6472F0C3-7936-92B5-6830-2D1CFD80360D}"/>
              </a:ext>
            </a:extLst>
          </p:cNvPr>
          <p:cNvSpPr>
            <a:spLocks noGrp="1"/>
          </p:cNvSpPr>
          <p:nvPr>
            <p:ph type="sldNum" sz="quarter" idx="10"/>
          </p:nvPr>
        </p:nvSpPr>
        <p:spPr/>
        <p:txBody>
          <a:bodyPr/>
          <a:lstStyle>
            <a:lvl1pPr algn="l">
              <a:defRPr/>
            </a:lvl1pPr>
          </a:lstStyle>
          <a:p>
            <a:fld id="{448EACA5-4A10-C245-AACC-7BCD12649055}" type="slidenum">
              <a:rPr lang="en-US" smtClean="0"/>
              <a:pPr/>
              <a:t>‹#›</a:t>
            </a:fld>
            <a:endParaRPr lang="en-US"/>
          </a:p>
        </p:txBody>
      </p:sp>
    </p:spTree>
    <p:extLst>
      <p:ext uri="{BB962C8B-B14F-4D97-AF65-F5344CB8AC3E}">
        <p14:creationId xmlns:p14="http://schemas.microsoft.com/office/powerpoint/2010/main" val="6936561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1F2139-FF9D-B243-A5D2-1090495764B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64F20D9-80E6-7943-ADCA-824118C9ACB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8BE0E872-7874-FDC8-BD61-130B550B62AC}"/>
              </a:ext>
            </a:extLst>
          </p:cNvPr>
          <p:cNvSpPr>
            <a:spLocks noGrp="1"/>
          </p:cNvSpPr>
          <p:nvPr>
            <p:ph type="sldNum" sz="quarter" idx="10"/>
          </p:nvPr>
        </p:nvSpPr>
        <p:spPr/>
        <p:txBody>
          <a:bodyPr/>
          <a:lstStyle>
            <a:lvl1pPr algn="l">
              <a:defRPr/>
            </a:lvl1pPr>
          </a:lstStyle>
          <a:p>
            <a:fld id="{448EACA5-4A10-C245-AACC-7BCD12649055}" type="slidenum">
              <a:rPr lang="en-US" smtClean="0"/>
              <a:pPr/>
              <a:t>‹#›</a:t>
            </a:fld>
            <a:endParaRPr lang="en-US"/>
          </a:p>
        </p:txBody>
      </p:sp>
    </p:spTree>
    <p:extLst>
      <p:ext uri="{BB962C8B-B14F-4D97-AF65-F5344CB8AC3E}">
        <p14:creationId xmlns:p14="http://schemas.microsoft.com/office/powerpoint/2010/main" val="18621687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EC5370-47EF-AF4E-ABE8-1874C4457C2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2812B4B-66EC-A84B-BE69-145F1E3A7F4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Slide Number Placeholder 3">
            <a:extLst>
              <a:ext uri="{FF2B5EF4-FFF2-40B4-BE49-F238E27FC236}">
                <a16:creationId xmlns:a16="http://schemas.microsoft.com/office/drawing/2014/main" id="{30198BDD-179A-FF42-6FE9-4F6284ADAE27}"/>
              </a:ext>
            </a:extLst>
          </p:cNvPr>
          <p:cNvSpPr>
            <a:spLocks noGrp="1"/>
          </p:cNvSpPr>
          <p:nvPr>
            <p:ph type="sldNum" sz="quarter" idx="10"/>
          </p:nvPr>
        </p:nvSpPr>
        <p:spPr/>
        <p:txBody>
          <a:bodyPr/>
          <a:lstStyle>
            <a:lvl1pPr algn="l">
              <a:defRPr/>
            </a:lvl1pPr>
          </a:lstStyle>
          <a:p>
            <a:fld id="{448EACA5-4A10-C245-AACC-7BCD12649055}" type="slidenum">
              <a:rPr lang="en-US" smtClean="0"/>
              <a:pPr/>
              <a:t>‹#›</a:t>
            </a:fld>
            <a:endParaRPr lang="en-US"/>
          </a:p>
        </p:txBody>
      </p:sp>
    </p:spTree>
    <p:extLst>
      <p:ext uri="{BB962C8B-B14F-4D97-AF65-F5344CB8AC3E}">
        <p14:creationId xmlns:p14="http://schemas.microsoft.com/office/powerpoint/2010/main" val="12348226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B5C798-C12E-614A-90F1-A62FFF10EEDF}"/>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84DC8E3E-4DE2-9BD8-91E4-4C6F6988BFEE}"/>
              </a:ext>
            </a:extLst>
          </p:cNvPr>
          <p:cNvSpPr>
            <a:spLocks noGrp="1"/>
          </p:cNvSpPr>
          <p:nvPr>
            <p:ph type="sldNum" sz="quarter" idx="10"/>
          </p:nvPr>
        </p:nvSpPr>
        <p:spPr/>
        <p:txBody>
          <a:bodyPr/>
          <a:lstStyle>
            <a:lvl1pPr algn="l">
              <a:defRPr/>
            </a:lvl1pPr>
          </a:lstStyle>
          <a:p>
            <a:fld id="{448EACA5-4A10-C245-AACC-7BCD12649055}" type="slidenum">
              <a:rPr lang="en-US" smtClean="0"/>
              <a:pPr/>
              <a:t>‹#›</a:t>
            </a:fld>
            <a:endParaRPr lang="en-US"/>
          </a:p>
        </p:txBody>
      </p:sp>
    </p:spTree>
    <p:extLst>
      <p:ext uri="{BB962C8B-B14F-4D97-AF65-F5344CB8AC3E}">
        <p14:creationId xmlns:p14="http://schemas.microsoft.com/office/powerpoint/2010/main" val="25672053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4">
            <a:extLst>
              <a:ext uri="{FF2B5EF4-FFF2-40B4-BE49-F238E27FC236}">
                <a16:creationId xmlns:a16="http://schemas.microsoft.com/office/drawing/2014/main" id="{B01A17C0-D5F7-C7E6-95D3-5C5C45DDC93B}"/>
              </a:ext>
            </a:extLst>
          </p:cNvPr>
          <p:cNvSpPr>
            <a:spLocks noGrp="1"/>
          </p:cNvSpPr>
          <p:nvPr>
            <p:ph type="sldNum" sz="quarter" idx="10"/>
          </p:nvPr>
        </p:nvSpPr>
        <p:spPr/>
        <p:txBody>
          <a:bodyPr/>
          <a:lstStyle>
            <a:lvl1pPr algn="l">
              <a:defRPr/>
            </a:lvl1pPr>
          </a:lstStyle>
          <a:p>
            <a:fld id="{448EACA5-4A10-C245-AACC-7BCD12649055}" type="slidenum">
              <a:rPr lang="en-US" smtClean="0"/>
              <a:pPr/>
              <a:t>‹#›</a:t>
            </a:fld>
            <a:endParaRPr lang="en-US"/>
          </a:p>
        </p:txBody>
      </p:sp>
    </p:spTree>
    <p:extLst>
      <p:ext uri="{BB962C8B-B14F-4D97-AF65-F5344CB8AC3E}">
        <p14:creationId xmlns:p14="http://schemas.microsoft.com/office/powerpoint/2010/main" val="5790734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4"/>
          </p:nvPr>
        </p:nvSpPr>
        <p:spPr>
          <a:xfrm>
            <a:off x="838200" y="6311898"/>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lgn="l"/>
            <a:fld id="{448EACA5-4A10-C245-AACC-7BCD12649055}" type="slidenum">
              <a:rPr lang="en-US" smtClean="0"/>
              <a:pPr algn="l"/>
              <a:t>‹#›</a:t>
            </a:fld>
            <a:endParaRPr lang="en-US"/>
          </a:p>
        </p:txBody>
      </p:sp>
    </p:spTree>
    <p:extLst>
      <p:ext uri="{BB962C8B-B14F-4D97-AF65-F5344CB8AC3E}">
        <p14:creationId xmlns:p14="http://schemas.microsoft.com/office/powerpoint/2010/main" val="19118437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4" r:id="rId13"/>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chart" Target="../charts/chart3.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chart" Target="../charts/chart6.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chart" Target="../charts/chart7.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chart" Target="../charts/chart8.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chart" Target="../charts/chart9.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chart" Target="../charts/chart10.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chart" Target="../charts/chart11.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chart" Target="../charts/chart13.xml"/><Relationship Id="rId2" Type="http://schemas.openxmlformats.org/officeDocument/2006/relationships/chart" Target="../charts/chart12.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chart" Target="../charts/chart14.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3.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4.xml.rels><?xml version="1.0" encoding="UTF-8" standalone="yes"?>
<Relationships xmlns="http://schemas.openxmlformats.org/package/2006/relationships"><Relationship Id="rId2" Type="http://schemas.openxmlformats.org/officeDocument/2006/relationships/hyperlink" Target="https://www.westmorlandandfurness.gov.uk/news/2024/decision-set-be-made-team-barrow-funding" TargetMode="Externa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Layout" Target="../slideLayouts/slideLayout13.xml"/><Relationship Id="rId4" Type="http://schemas.openxmlformats.org/officeDocument/2006/relationships/hyperlink" Target="https://www.react-engineering.co.uk/join-us/react-futures/" TargetMode="External"/></Relationships>
</file>

<file path=ppt/slides/_rels/slide4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11.xml"/><Relationship Id="rId5" Type="http://schemas.openxmlformats.org/officeDocument/2006/relationships/image" Target="../media/image9.emf"/><Relationship Id="rId4" Type="http://schemas.openxmlformats.org/officeDocument/2006/relationships/oleObject" Target="../embeddings/oleObject2.bin"/></Relationships>
</file>

<file path=ppt/slides/_rels/slide4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image" Target="../media/image12.png"/><Relationship Id="rId5" Type="http://schemas.openxmlformats.org/officeDocument/2006/relationships/hyperlink" Target="https://alltogethercumbria.com/about-us/" TargetMode="External"/><Relationship Id="rId4" Type="http://schemas.openxmlformats.org/officeDocument/2006/relationships/image" Target="../media/image11.png"/></Relationships>
</file>

<file path=ppt/slides/_rels/slide46.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9.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package" Target="../embeddings/Microsoft_PowerPoint_Presentation.pptx"/><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560AF7-EC4D-ED96-D1EF-EF43E54ECB5A}"/>
              </a:ext>
            </a:extLst>
          </p:cNvPr>
          <p:cNvSpPr>
            <a:spLocks noGrp="1"/>
          </p:cNvSpPr>
          <p:nvPr>
            <p:ph type="ctrTitle"/>
          </p:nvPr>
        </p:nvSpPr>
        <p:spPr>
          <a:xfrm>
            <a:off x="3102429" y="2866726"/>
            <a:ext cx="8460031" cy="2383953"/>
          </a:xfrm>
        </p:spPr>
        <p:txBody>
          <a:bodyPr>
            <a:noAutofit/>
          </a:bodyPr>
          <a:lstStyle/>
          <a:p>
            <a:pPr algn="r"/>
            <a:r>
              <a:rPr lang="en-US" sz="3600" b="1" dirty="0"/>
              <a:t>Cumbria Chamber of Commerce</a:t>
            </a:r>
            <a:br>
              <a:rPr lang="en-US" sz="3600" b="1" dirty="0"/>
            </a:br>
            <a:br>
              <a:rPr lang="en-US" sz="3600" b="1" dirty="0"/>
            </a:br>
            <a:r>
              <a:rPr lang="en-US" sz="3600" b="1" dirty="0"/>
              <a:t>Engineering and Construction Employment Task Force: Evidence Base</a:t>
            </a:r>
          </a:p>
        </p:txBody>
      </p:sp>
      <p:sp>
        <p:nvSpPr>
          <p:cNvPr id="3" name="Subtitle 2">
            <a:extLst>
              <a:ext uri="{FF2B5EF4-FFF2-40B4-BE49-F238E27FC236}">
                <a16:creationId xmlns:a16="http://schemas.microsoft.com/office/drawing/2014/main" id="{117D7759-5DE4-9919-598D-1B911C6B19C8}"/>
              </a:ext>
            </a:extLst>
          </p:cNvPr>
          <p:cNvSpPr>
            <a:spLocks noGrp="1"/>
          </p:cNvSpPr>
          <p:nvPr>
            <p:ph type="subTitle" idx="1"/>
          </p:nvPr>
        </p:nvSpPr>
        <p:spPr>
          <a:xfrm>
            <a:off x="1524000" y="5551713"/>
            <a:ext cx="10038460" cy="917049"/>
          </a:xfrm>
        </p:spPr>
        <p:txBody>
          <a:bodyPr/>
          <a:lstStyle/>
          <a:p>
            <a:pPr algn="r"/>
            <a:r>
              <a:rPr lang="en-US"/>
              <a:t>July </a:t>
            </a:r>
            <a:r>
              <a:rPr lang="en-US" dirty="0"/>
              <a:t>2024</a:t>
            </a:r>
          </a:p>
        </p:txBody>
      </p:sp>
      <p:sp>
        <p:nvSpPr>
          <p:cNvPr id="4" name="Slide Number Placeholder 3">
            <a:extLst>
              <a:ext uri="{FF2B5EF4-FFF2-40B4-BE49-F238E27FC236}">
                <a16:creationId xmlns:a16="http://schemas.microsoft.com/office/drawing/2014/main" id="{A143E072-B2DD-6C05-BD47-F330A44854B5}"/>
              </a:ext>
            </a:extLst>
          </p:cNvPr>
          <p:cNvSpPr>
            <a:spLocks noGrp="1"/>
          </p:cNvSpPr>
          <p:nvPr>
            <p:ph type="sldNum" sz="quarter" idx="10"/>
          </p:nvPr>
        </p:nvSpPr>
        <p:spPr>
          <a:xfrm>
            <a:off x="838200" y="6311898"/>
            <a:ext cx="2743200" cy="365125"/>
          </a:xfrm>
        </p:spPr>
        <p:txBody>
          <a:bodyPr/>
          <a:lstStyle/>
          <a:p>
            <a:pPr algn="l"/>
            <a:fld id="{448EACA5-4A10-C245-AACC-7BCD12649055}" type="slidenum">
              <a:rPr lang="en-US" smtClean="0"/>
              <a:pPr algn="l"/>
              <a:t>1</a:t>
            </a:fld>
            <a:endParaRPr lang="en-US"/>
          </a:p>
        </p:txBody>
      </p:sp>
    </p:spTree>
    <p:extLst>
      <p:ext uri="{BB962C8B-B14F-4D97-AF65-F5344CB8AC3E}">
        <p14:creationId xmlns:p14="http://schemas.microsoft.com/office/powerpoint/2010/main" val="407345662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E59DF4-F955-2B27-9AF3-61BAD134546A}"/>
              </a:ext>
            </a:extLst>
          </p:cNvPr>
          <p:cNvSpPr>
            <a:spLocks noGrp="1"/>
          </p:cNvSpPr>
          <p:nvPr>
            <p:ph type="title"/>
          </p:nvPr>
        </p:nvSpPr>
        <p:spPr>
          <a:xfrm>
            <a:off x="587828" y="180976"/>
            <a:ext cx="11103429" cy="2170337"/>
          </a:xfrm>
        </p:spPr>
        <p:txBody>
          <a:bodyPr>
            <a:normAutofit fontScale="90000"/>
          </a:bodyPr>
          <a:lstStyle/>
          <a:p>
            <a:pPr>
              <a:lnSpc>
                <a:spcPct val="100000"/>
              </a:lnSpc>
            </a:pPr>
            <a:r>
              <a:rPr lang="en-GB" sz="2400" b="1" dirty="0"/>
              <a:t>1. Cumberland’s population is older than average and its working age population is in long-term decline.</a:t>
            </a:r>
            <a:br>
              <a:rPr lang="en-GB" sz="1100" b="1" dirty="0"/>
            </a:br>
            <a:br>
              <a:rPr lang="en-GB" sz="1100" b="1" dirty="0"/>
            </a:br>
            <a:r>
              <a:rPr lang="en-GB" sz="2100" dirty="0"/>
              <a:t>Copeland saw the largest percentage fall in population in NW England between 2011 and 2021. Population declines in Cumberland are steepest in the 40-49 age bracket – the number of 40-44s in Copeland fell 33% between 2011 and 2021 (England -8%); the figure for </a:t>
            </a:r>
            <a:r>
              <a:rPr lang="en-GB" sz="2100" dirty="0" err="1"/>
              <a:t>Allerdale</a:t>
            </a:r>
            <a:r>
              <a:rPr lang="en-GB" sz="2100" dirty="0"/>
              <a:t> was -32%, Carlisle -21%.  </a:t>
            </a:r>
          </a:p>
        </p:txBody>
      </p:sp>
      <p:sp>
        <p:nvSpPr>
          <p:cNvPr id="4" name="Slide Number Placeholder 3">
            <a:extLst>
              <a:ext uri="{FF2B5EF4-FFF2-40B4-BE49-F238E27FC236}">
                <a16:creationId xmlns:a16="http://schemas.microsoft.com/office/drawing/2014/main" id="{DDE9C4A6-269E-B3DD-8F3D-E92300E23C9B}"/>
              </a:ext>
            </a:extLst>
          </p:cNvPr>
          <p:cNvSpPr>
            <a:spLocks noGrp="1"/>
          </p:cNvSpPr>
          <p:nvPr>
            <p:ph type="sldNum" sz="quarter" idx="10"/>
          </p:nvPr>
        </p:nvSpPr>
        <p:spPr/>
        <p:txBody>
          <a:bodyPr/>
          <a:lstStyle/>
          <a:p>
            <a:fld id="{448EACA5-4A10-C245-AACC-7BCD12649055}" type="slidenum">
              <a:rPr lang="en-US" smtClean="0"/>
              <a:pPr/>
              <a:t>10</a:t>
            </a:fld>
            <a:endParaRPr lang="en-US"/>
          </a:p>
        </p:txBody>
      </p:sp>
      <p:graphicFrame>
        <p:nvGraphicFramePr>
          <p:cNvPr id="5" name="Content Placeholder 4">
            <a:extLst>
              <a:ext uri="{FF2B5EF4-FFF2-40B4-BE49-F238E27FC236}">
                <a16:creationId xmlns:a16="http://schemas.microsoft.com/office/drawing/2014/main" id="{14E25432-45C0-0F2D-66A5-6792597A9F0A}"/>
              </a:ext>
            </a:extLst>
          </p:cNvPr>
          <p:cNvGraphicFramePr>
            <a:graphicFrameLocks noGrp="1"/>
          </p:cNvGraphicFramePr>
          <p:nvPr>
            <p:ph idx="1"/>
            <p:extLst>
              <p:ext uri="{D42A27DB-BD31-4B8C-83A1-F6EECF244321}">
                <p14:modId xmlns:p14="http://schemas.microsoft.com/office/powerpoint/2010/main" val="524618348"/>
              </p:ext>
            </p:extLst>
          </p:nvPr>
        </p:nvGraphicFramePr>
        <p:xfrm>
          <a:off x="6455232" y="2351313"/>
          <a:ext cx="5410197" cy="3855362"/>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7" name="Chart 6">
            <a:extLst>
              <a:ext uri="{FF2B5EF4-FFF2-40B4-BE49-F238E27FC236}">
                <a16:creationId xmlns:a16="http://schemas.microsoft.com/office/drawing/2014/main" id="{B8893B5A-36B1-153B-F19E-813D1652D98A}"/>
              </a:ext>
            </a:extLst>
          </p:cNvPr>
          <p:cNvGraphicFramePr>
            <a:graphicFrameLocks/>
          </p:cNvGraphicFramePr>
          <p:nvPr>
            <p:extLst>
              <p:ext uri="{D42A27DB-BD31-4B8C-83A1-F6EECF244321}">
                <p14:modId xmlns:p14="http://schemas.microsoft.com/office/powerpoint/2010/main" val="1842592855"/>
              </p:ext>
            </p:extLst>
          </p:nvPr>
        </p:nvGraphicFramePr>
        <p:xfrm>
          <a:off x="587828" y="2351313"/>
          <a:ext cx="5508172" cy="3855361"/>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6502705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a:extLst>
              <a:ext uri="{FF2B5EF4-FFF2-40B4-BE49-F238E27FC236}">
                <a16:creationId xmlns:a16="http://schemas.microsoft.com/office/drawing/2014/main" id="{9E7CD6E6-C3F0-FFFF-C162-8186D0393008}"/>
              </a:ext>
            </a:extLst>
          </p:cNvPr>
          <p:cNvGraphicFramePr>
            <a:graphicFrameLocks/>
          </p:cNvGraphicFramePr>
          <p:nvPr>
            <p:extLst>
              <p:ext uri="{D42A27DB-BD31-4B8C-83A1-F6EECF244321}">
                <p14:modId xmlns:p14="http://schemas.microsoft.com/office/powerpoint/2010/main" val="4254233993"/>
              </p:ext>
            </p:extLst>
          </p:nvPr>
        </p:nvGraphicFramePr>
        <p:xfrm>
          <a:off x="390523" y="2209805"/>
          <a:ext cx="5400677" cy="3808742"/>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3" name="Chart 2">
            <a:extLst>
              <a:ext uri="{FF2B5EF4-FFF2-40B4-BE49-F238E27FC236}">
                <a16:creationId xmlns:a16="http://schemas.microsoft.com/office/drawing/2014/main" id="{6488B79D-7A2E-F619-C32F-FEAF7E91B1FD}"/>
              </a:ext>
            </a:extLst>
          </p:cNvPr>
          <p:cNvGraphicFramePr>
            <a:graphicFrameLocks/>
          </p:cNvGraphicFramePr>
          <p:nvPr>
            <p:extLst>
              <p:ext uri="{D42A27DB-BD31-4B8C-83A1-F6EECF244321}">
                <p14:modId xmlns:p14="http://schemas.microsoft.com/office/powerpoint/2010/main" val="570783451"/>
              </p:ext>
            </p:extLst>
          </p:nvPr>
        </p:nvGraphicFramePr>
        <p:xfrm>
          <a:off x="6094562" y="2209804"/>
          <a:ext cx="5542267" cy="3808742"/>
        </p:xfrm>
        <a:graphic>
          <a:graphicData uri="http://schemas.openxmlformats.org/drawingml/2006/chart">
            <c:chart xmlns:c="http://schemas.openxmlformats.org/drawingml/2006/chart" xmlns:r="http://schemas.openxmlformats.org/officeDocument/2006/relationships" r:id="rId3"/>
          </a:graphicData>
        </a:graphic>
      </p:graphicFrame>
      <p:sp>
        <p:nvSpPr>
          <p:cNvPr id="4" name="TextBox 3">
            <a:extLst>
              <a:ext uri="{FF2B5EF4-FFF2-40B4-BE49-F238E27FC236}">
                <a16:creationId xmlns:a16="http://schemas.microsoft.com/office/drawing/2014/main" id="{80F4AB66-57DA-5583-4A95-118027250005}"/>
              </a:ext>
            </a:extLst>
          </p:cNvPr>
          <p:cNvSpPr txBox="1"/>
          <p:nvPr/>
        </p:nvSpPr>
        <p:spPr>
          <a:xfrm>
            <a:off x="0" y="6606649"/>
            <a:ext cx="6094562" cy="251351"/>
          </a:xfrm>
          <a:prstGeom prst="rect">
            <a:avLst/>
          </a:prstGeom>
          <a:noFill/>
        </p:spPr>
        <p:txBody>
          <a:bodyPr wrap="squar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1000" b="1" i="1" u="none" strike="noStrike" kern="100" cap="none" spc="0" normalizeH="0" baseline="0" noProof="0" dirty="0">
                <a:ln>
                  <a:noFill/>
                </a:ln>
                <a:solidFill>
                  <a:prstClr val="black"/>
                </a:solidFill>
                <a:effectLst/>
                <a:uLnTx/>
                <a:uFillTx/>
                <a:latin typeface="Aptos" panose="02110004020202020204"/>
                <a:ea typeface="Calibri" panose="020F0502020204030204" pitchFamily="34" charset="0"/>
                <a:cs typeface="Calibri" panose="020F0502020204030204" pitchFamily="34" charset="0"/>
              </a:rPr>
              <a:t>Source: NOMIS</a:t>
            </a:r>
            <a:endParaRPr kumimoji="0" lang="en-GB" sz="1100" b="0" i="0" u="none" strike="noStrike" kern="100" cap="none" spc="0" normalizeH="0" baseline="0" noProof="0" dirty="0">
              <a:ln>
                <a:noFill/>
              </a:ln>
              <a:solidFill>
                <a:prstClr val="black"/>
              </a:solidFill>
              <a:effectLst/>
              <a:uLnTx/>
              <a:uFillTx/>
              <a:latin typeface="Aptos" panose="02110004020202020204"/>
              <a:ea typeface="Calibri" panose="020F0502020204030204" pitchFamily="34" charset="0"/>
              <a:cs typeface="Calibri" panose="020F0502020204030204" pitchFamily="34" charset="0"/>
            </a:endParaRPr>
          </a:p>
        </p:txBody>
      </p:sp>
      <p:sp>
        <p:nvSpPr>
          <p:cNvPr id="5" name="TextBox 4">
            <a:extLst>
              <a:ext uri="{FF2B5EF4-FFF2-40B4-BE49-F238E27FC236}">
                <a16:creationId xmlns:a16="http://schemas.microsoft.com/office/drawing/2014/main" id="{91B76F6C-80F4-FE70-C5FE-0563EFE0FD66}"/>
              </a:ext>
            </a:extLst>
          </p:cNvPr>
          <p:cNvSpPr txBox="1"/>
          <p:nvPr/>
        </p:nvSpPr>
        <p:spPr>
          <a:xfrm>
            <a:off x="390523" y="172528"/>
            <a:ext cx="11626073" cy="1969770"/>
          </a:xfrm>
          <a:prstGeom prst="rect">
            <a:avLst/>
          </a:prstGeom>
          <a:noFill/>
        </p:spPr>
        <p:txBody>
          <a:bodyPr wrap="square" rtlCol="0">
            <a:spAutoFit/>
          </a:bodyPr>
          <a:lstStyle/>
          <a:p>
            <a:r>
              <a:rPr lang="en-US" sz="2400" b="1" dirty="0"/>
              <a:t>2. Job density in Cumbria has been higher than for England for over a decade. </a:t>
            </a:r>
          </a:p>
          <a:p>
            <a:endParaRPr lang="en-US" b="1" dirty="0"/>
          </a:p>
          <a:p>
            <a:r>
              <a:rPr lang="en-US" sz="2000" dirty="0"/>
              <a:t>Job density measures the number of jobs per resident of working age (16-64). Though there has been a convergence with England since the pandemic, but job density is still higher in Cumbria. </a:t>
            </a:r>
          </a:p>
          <a:p>
            <a:r>
              <a:rPr lang="en-US" sz="2000" dirty="0"/>
              <a:t>In recent years (aside from the pandemic) job density in Carlisle and Copeland has been at or above 0.9. Conversely, </a:t>
            </a:r>
            <a:r>
              <a:rPr lang="en-US" sz="2000" dirty="0" err="1"/>
              <a:t>Allerdale’s</a:t>
            </a:r>
            <a:r>
              <a:rPr lang="en-US" sz="2000" dirty="0"/>
              <a:t> job density is 0.74.</a:t>
            </a:r>
            <a:endParaRPr lang="en-GB" sz="2000" dirty="0"/>
          </a:p>
        </p:txBody>
      </p:sp>
    </p:spTree>
    <p:extLst>
      <p:ext uri="{BB962C8B-B14F-4D97-AF65-F5344CB8AC3E}">
        <p14:creationId xmlns:p14="http://schemas.microsoft.com/office/powerpoint/2010/main" val="93877453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191ABA-3937-1C02-AB11-A1208121DE6B}"/>
              </a:ext>
            </a:extLst>
          </p:cNvPr>
          <p:cNvSpPr>
            <a:spLocks noGrp="1"/>
          </p:cNvSpPr>
          <p:nvPr>
            <p:ph type="title"/>
          </p:nvPr>
        </p:nvSpPr>
        <p:spPr>
          <a:xfrm>
            <a:off x="838200" y="365128"/>
            <a:ext cx="10515600" cy="875844"/>
          </a:xfrm>
        </p:spPr>
        <p:txBody>
          <a:bodyPr>
            <a:normAutofit/>
          </a:bodyPr>
          <a:lstStyle/>
          <a:p>
            <a:pPr>
              <a:lnSpc>
                <a:spcPct val="100000"/>
              </a:lnSpc>
            </a:pPr>
            <a:r>
              <a:rPr lang="en-GB" sz="2400" b="1" dirty="0"/>
              <a:t>3. Manufacturing (including engineering) and construction play a much more important role in Cumberland’s labour market than is the case for England. </a:t>
            </a:r>
          </a:p>
        </p:txBody>
      </p:sp>
      <p:sp>
        <p:nvSpPr>
          <p:cNvPr id="3" name="Content Placeholder 2">
            <a:extLst>
              <a:ext uri="{FF2B5EF4-FFF2-40B4-BE49-F238E27FC236}">
                <a16:creationId xmlns:a16="http://schemas.microsoft.com/office/drawing/2014/main" id="{354ED427-3E6E-A023-D543-E1E76DB67A81}"/>
              </a:ext>
            </a:extLst>
          </p:cNvPr>
          <p:cNvSpPr>
            <a:spLocks noGrp="1"/>
          </p:cNvSpPr>
          <p:nvPr>
            <p:ph idx="1"/>
          </p:nvPr>
        </p:nvSpPr>
        <p:spPr>
          <a:xfrm>
            <a:off x="838200" y="1240973"/>
            <a:ext cx="5127171" cy="5159828"/>
          </a:xfrm>
        </p:spPr>
        <p:txBody>
          <a:bodyPr>
            <a:noAutofit/>
          </a:bodyPr>
          <a:lstStyle/>
          <a:p>
            <a:pPr>
              <a:lnSpc>
                <a:spcPct val="100000"/>
              </a:lnSpc>
            </a:pPr>
            <a:r>
              <a:rPr lang="en-GB" sz="2000" dirty="0"/>
              <a:t>There is a significant cluster of manufacturing jobs in Cumberland, particularly the former Copeland district. Construction employment is also above the England average. </a:t>
            </a:r>
          </a:p>
          <a:p>
            <a:pPr>
              <a:lnSpc>
                <a:spcPct val="100000"/>
              </a:lnSpc>
            </a:pPr>
            <a:r>
              <a:rPr lang="en-GB" sz="2000" dirty="0"/>
              <a:t>There are around 200 manufacturing employers and 535 construction employers in Cumberland. Around three quarters of manufacturing and 90% of construction companies employ fewer than 10 people. </a:t>
            </a:r>
          </a:p>
          <a:p>
            <a:pPr>
              <a:lnSpc>
                <a:spcPct val="100000"/>
              </a:lnSpc>
            </a:pPr>
            <a:r>
              <a:rPr lang="en-GB" sz="2000" dirty="0"/>
              <a:t>According to ONS data, all large (250+ employee) companies in Cumberland are in the manufacturing sector. </a:t>
            </a:r>
          </a:p>
          <a:p>
            <a:pPr>
              <a:lnSpc>
                <a:spcPct val="100000"/>
              </a:lnSpc>
            </a:pPr>
            <a:r>
              <a:rPr lang="en-GB" sz="2000" dirty="0"/>
              <a:t>14% of employees at construction firms and 35% of employees at manufacturing companies in Cumbria are female. </a:t>
            </a:r>
          </a:p>
        </p:txBody>
      </p:sp>
      <p:sp>
        <p:nvSpPr>
          <p:cNvPr id="4" name="Slide Number Placeholder 3">
            <a:extLst>
              <a:ext uri="{FF2B5EF4-FFF2-40B4-BE49-F238E27FC236}">
                <a16:creationId xmlns:a16="http://schemas.microsoft.com/office/drawing/2014/main" id="{0FE975B7-64AE-AD9F-C295-10B8D81E6CE4}"/>
              </a:ext>
            </a:extLst>
          </p:cNvPr>
          <p:cNvSpPr>
            <a:spLocks noGrp="1"/>
          </p:cNvSpPr>
          <p:nvPr>
            <p:ph type="sldNum" sz="quarter" idx="10"/>
          </p:nvPr>
        </p:nvSpPr>
        <p:spPr/>
        <p:txBody>
          <a:bodyPr/>
          <a:lstStyle/>
          <a:p>
            <a:fld id="{448EACA5-4A10-C245-AACC-7BCD12649055}" type="slidenum">
              <a:rPr lang="en-US" smtClean="0"/>
              <a:pPr/>
              <a:t>12</a:t>
            </a:fld>
            <a:endParaRPr lang="en-US"/>
          </a:p>
        </p:txBody>
      </p:sp>
      <p:graphicFrame>
        <p:nvGraphicFramePr>
          <p:cNvPr id="6" name="Chart 5">
            <a:extLst>
              <a:ext uri="{FF2B5EF4-FFF2-40B4-BE49-F238E27FC236}">
                <a16:creationId xmlns:a16="http://schemas.microsoft.com/office/drawing/2014/main" id="{FE70EB8A-4811-D406-641E-508FB901C4DC}"/>
              </a:ext>
            </a:extLst>
          </p:cNvPr>
          <p:cNvGraphicFramePr>
            <a:graphicFrameLocks/>
          </p:cNvGraphicFramePr>
          <p:nvPr>
            <p:extLst>
              <p:ext uri="{D42A27DB-BD31-4B8C-83A1-F6EECF244321}">
                <p14:modId xmlns:p14="http://schemas.microsoft.com/office/powerpoint/2010/main" val="685382044"/>
              </p:ext>
            </p:extLst>
          </p:nvPr>
        </p:nvGraphicFramePr>
        <p:xfrm>
          <a:off x="6096001" y="1480457"/>
          <a:ext cx="5584372" cy="4471647"/>
        </p:xfrm>
        <a:graphic>
          <a:graphicData uri="http://schemas.openxmlformats.org/drawingml/2006/chart">
            <c:chart xmlns:c="http://schemas.openxmlformats.org/drawingml/2006/chart" xmlns:r="http://schemas.openxmlformats.org/officeDocument/2006/relationships" r:id="rId2"/>
          </a:graphicData>
        </a:graphic>
      </p:graphicFrame>
      <p:sp>
        <p:nvSpPr>
          <p:cNvPr id="7" name="TextBox 6">
            <a:extLst>
              <a:ext uri="{FF2B5EF4-FFF2-40B4-BE49-F238E27FC236}">
                <a16:creationId xmlns:a16="http://schemas.microsoft.com/office/drawing/2014/main" id="{8739CAB8-568F-B364-C6A4-CF8B3ECE2B28}"/>
              </a:ext>
            </a:extLst>
          </p:cNvPr>
          <p:cNvSpPr txBox="1"/>
          <p:nvPr/>
        </p:nvSpPr>
        <p:spPr>
          <a:xfrm>
            <a:off x="6096000" y="6065913"/>
            <a:ext cx="6094562" cy="251351"/>
          </a:xfrm>
          <a:prstGeom prst="rect">
            <a:avLst/>
          </a:prstGeom>
          <a:noFill/>
        </p:spPr>
        <p:txBody>
          <a:bodyPr wrap="square">
            <a:spAutoFit/>
          </a:bodyPr>
          <a:lstStyle/>
          <a:p>
            <a:pPr marL="0" marR="0" lvl="0" indent="0" defTabSz="914400" rtl="0" eaLnBrk="1" fontAlgn="auto" latinLnBrk="0" hangingPunct="1">
              <a:lnSpc>
                <a:spcPct val="107000"/>
              </a:lnSpc>
              <a:spcBef>
                <a:spcPts val="0"/>
              </a:spcBef>
              <a:spcAft>
                <a:spcPts val="800"/>
              </a:spcAft>
              <a:buClrTx/>
              <a:buSzTx/>
              <a:buFontTx/>
              <a:buNone/>
              <a:tabLst/>
              <a:defRPr/>
            </a:pPr>
            <a:r>
              <a:rPr kumimoji="0" lang="en-GB" sz="1000" b="1" i="1" u="none" strike="noStrike" kern="100" cap="none" spc="0" normalizeH="0" baseline="0" noProof="0" dirty="0">
                <a:ln>
                  <a:noFill/>
                </a:ln>
                <a:solidFill>
                  <a:prstClr val="black"/>
                </a:solidFill>
                <a:effectLst/>
                <a:uLnTx/>
                <a:uFillTx/>
                <a:latin typeface="Aptos" panose="02110004020202020204"/>
                <a:ea typeface="Calibri" panose="020F0502020204030204" pitchFamily="34" charset="0"/>
                <a:cs typeface="Calibri" panose="020F0502020204030204" pitchFamily="34" charset="0"/>
              </a:rPr>
              <a:t>Source: </a:t>
            </a:r>
            <a:r>
              <a:rPr lang="en-GB" sz="1000" b="1" i="1" kern="100" dirty="0">
                <a:solidFill>
                  <a:prstClr val="black"/>
                </a:solidFill>
                <a:latin typeface="Aptos" panose="02110004020202020204"/>
                <a:ea typeface="Calibri" panose="020F0502020204030204" pitchFamily="34" charset="0"/>
                <a:cs typeface="Calibri" panose="020F0502020204030204" pitchFamily="34" charset="0"/>
              </a:rPr>
              <a:t>Nomis</a:t>
            </a:r>
            <a:endParaRPr kumimoji="0" lang="en-GB" sz="1100" b="0" i="0" u="none" strike="noStrike" kern="100" cap="none" spc="0" normalizeH="0" baseline="0" noProof="0" dirty="0">
              <a:ln>
                <a:noFill/>
              </a:ln>
              <a:solidFill>
                <a:prstClr val="black"/>
              </a:solidFill>
              <a:effectLst/>
              <a:uLnTx/>
              <a:uFillTx/>
              <a:latin typeface="Aptos" panose="02110004020202020204"/>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03520630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0575FA-0538-3AFD-6957-1ED4072D6E23}"/>
              </a:ext>
            </a:extLst>
          </p:cNvPr>
          <p:cNvSpPr>
            <a:spLocks noGrp="1"/>
          </p:cNvSpPr>
          <p:nvPr>
            <p:ph type="title"/>
          </p:nvPr>
        </p:nvSpPr>
        <p:spPr>
          <a:xfrm>
            <a:off x="838200" y="365127"/>
            <a:ext cx="10515600" cy="886729"/>
          </a:xfrm>
        </p:spPr>
        <p:txBody>
          <a:bodyPr>
            <a:noAutofit/>
          </a:bodyPr>
          <a:lstStyle/>
          <a:p>
            <a:pPr>
              <a:lnSpc>
                <a:spcPct val="100000"/>
              </a:lnSpc>
            </a:pPr>
            <a:r>
              <a:rPr lang="en-US" sz="2400" b="1" dirty="0"/>
              <a:t>4. Forecasts suggest </a:t>
            </a:r>
            <a:r>
              <a:rPr lang="en-US" sz="2400" b="1" dirty="0" err="1"/>
              <a:t>labour</a:t>
            </a:r>
            <a:r>
              <a:rPr lang="en-US" sz="2400" b="1" dirty="0"/>
              <a:t> demand will be driven by the need to replace staff who are leaving the workforce, especially at higher levels. Significant new major projects may increase this demand.</a:t>
            </a:r>
          </a:p>
        </p:txBody>
      </p:sp>
      <p:sp>
        <p:nvSpPr>
          <p:cNvPr id="3" name="Content Placeholder 2">
            <a:extLst>
              <a:ext uri="{FF2B5EF4-FFF2-40B4-BE49-F238E27FC236}">
                <a16:creationId xmlns:a16="http://schemas.microsoft.com/office/drawing/2014/main" id="{199A73DF-D026-6193-382E-D23E9F2A9217}"/>
              </a:ext>
            </a:extLst>
          </p:cNvPr>
          <p:cNvSpPr>
            <a:spLocks noGrp="1"/>
          </p:cNvSpPr>
          <p:nvPr>
            <p:ph idx="1"/>
          </p:nvPr>
        </p:nvSpPr>
        <p:spPr>
          <a:xfrm>
            <a:off x="838200" y="1556657"/>
            <a:ext cx="5340927" cy="4936214"/>
          </a:xfrm>
        </p:spPr>
        <p:txBody>
          <a:bodyPr>
            <a:normAutofit/>
          </a:bodyPr>
          <a:lstStyle/>
          <a:p>
            <a:pPr>
              <a:lnSpc>
                <a:spcPct val="100000"/>
              </a:lnSpc>
            </a:pPr>
            <a:r>
              <a:rPr lang="en-US" sz="2000" dirty="0"/>
              <a:t>The largest net change in employment is forecast to be for ‘professional occupations’, ‘associate professional occupations’ and ‘caring, leisure and other service’ occupations. </a:t>
            </a:r>
          </a:p>
          <a:p>
            <a:pPr>
              <a:lnSpc>
                <a:spcPct val="100000"/>
              </a:lnSpc>
            </a:pPr>
            <a:r>
              <a:rPr lang="en-US" sz="2000" dirty="0"/>
              <a:t>However, all major occupational groups will see significant replacement demand between 2020 and 2035 due to an ageing workforce. Replacement demand will exceed growth demand in every occupational category.</a:t>
            </a:r>
            <a:endParaRPr lang="en-GB" sz="2000" dirty="0"/>
          </a:p>
          <a:p>
            <a:pPr>
              <a:lnSpc>
                <a:spcPct val="100000"/>
              </a:lnSpc>
            </a:pPr>
            <a:r>
              <a:rPr lang="en-GB" sz="2000" dirty="0"/>
              <a:t>Notably, </a:t>
            </a:r>
            <a:r>
              <a:rPr lang="en-GB" sz="2000"/>
              <a:t>data from the ECITB identifies </a:t>
            </a:r>
            <a:r>
              <a:rPr lang="en-GB" sz="2000" dirty="0"/>
              <a:t>that 16 of the 26 projects in the North West and Irish Sea with a value exceeding £250m are either located in Cumbria or off the Cumbrian coast. Nine of the 16 are located at Sellafield. </a:t>
            </a:r>
          </a:p>
        </p:txBody>
      </p:sp>
      <p:graphicFrame>
        <p:nvGraphicFramePr>
          <p:cNvPr id="4" name="Chart 3">
            <a:extLst>
              <a:ext uri="{FF2B5EF4-FFF2-40B4-BE49-F238E27FC236}">
                <a16:creationId xmlns:a16="http://schemas.microsoft.com/office/drawing/2014/main" id="{173ABE0E-11E4-25E7-933B-E63C3437328D}"/>
              </a:ext>
            </a:extLst>
          </p:cNvPr>
          <p:cNvGraphicFramePr>
            <a:graphicFrameLocks/>
          </p:cNvGraphicFramePr>
          <p:nvPr>
            <p:extLst>
              <p:ext uri="{D42A27DB-BD31-4B8C-83A1-F6EECF244321}">
                <p14:modId xmlns:p14="http://schemas.microsoft.com/office/powerpoint/2010/main" val="1590944742"/>
              </p:ext>
            </p:extLst>
          </p:nvPr>
        </p:nvGraphicFramePr>
        <p:xfrm>
          <a:off x="6179127" y="1431984"/>
          <a:ext cx="5796494" cy="5153929"/>
        </p:xfrm>
        <a:graphic>
          <a:graphicData uri="http://schemas.openxmlformats.org/drawingml/2006/chart">
            <c:chart xmlns:c="http://schemas.openxmlformats.org/drawingml/2006/chart" xmlns:r="http://schemas.openxmlformats.org/officeDocument/2006/relationships" r:id="rId2"/>
          </a:graphicData>
        </a:graphic>
      </p:graphicFrame>
      <p:sp>
        <p:nvSpPr>
          <p:cNvPr id="5" name="TextBox 4">
            <a:extLst>
              <a:ext uri="{FF2B5EF4-FFF2-40B4-BE49-F238E27FC236}">
                <a16:creationId xmlns:a16="http://schemas.microsoft.com/office/drawing/2014/main" id="{F128446C-E815-38CC-516C-125BE9BD5B0B}"/>
              </a:ext>
            </a:extLst>
          </p:cNvPr>
          <p:cNvSpPr txBox="1"/>
          <p:nvPr/>
        </p:nvSpPr>
        <p:spPr>
          <a:xfrm>
            <a:off x="6607629" y="6585914"/>
            <a:ext cx="5517026" cy="251351"/>
          </a:xfrm>
          <a:prstGeom prst="rect">
            <a:avLst/>
          </a:prstGeom>
          <a:noFill/>
        </p:spPr>
        <p:txBody>
          <a:bodyPr wrap="square">
            <a:spAutoFit/>
          </a:bodyPr>
          <a:lstStyle/>
          <a:p>
            <a:pPr marL="0" marR="0" lvl="0" indent="0" defTabSz="914400" rtl="0" eaLnBrk="1" fontAlgn="auto" latinLnBrk="0" hangingPunct="1">
              <a:lnSpc>
                <a:spcPct val="107000"/>
              </a:lnSpc>
              <a:spcBef>
                <a:spcPts val="0"/>
              </a:spcBef>
              <a:spcAft>
                <a:spcPts val="800"/>
              </a:spcAft>
              <a:buClrTx/>
              <a:buSzTx/>
              <a:buFontTx/>
              <a:buNone/>
              <a:tabLst/>
              <a:defRPr/>
            </a:pPr>
            <a:r>
              <a:rPr kumimoji="0" lang="en-GB" sz="1000" b="1" i="1" u="none" strike="noStrike" kern="100" cap="none" spc="0" normalizeH="0" baseline="0" noProof="0" dirty="0">
                <a:ln>
                  <a:noFill/>
                </a:ln>
                <a:solidFill>
                  <a:prstClr val="black"/>
                </a:solidFill>
                <a:effectLst/>
                <a:uLnTx/>
                <a:uFillTx/>
                <a:latin typeface="Aptos" panose="02110004020202020204"/>
                <a:ea typeface="Calibri" panose="020F0502020204030204" pitchFamily="34" charset="0"/>
                <a:cs typeface="Calibri" panose="020F0502020204030204" pitchFamily="34" charset="0"/>
              </a:rPr>
              <a:t>Source: </a:t>
            </a:r>
            <a:r>
              <a:rPr lang="en-GB" sz="1000" b="1" i="1" kern="100" dirty="0">
                <a:solidFill>
                  <a:prstClr val="black"/>
                </a:solidFill>
                <a:latin typeface="Aptos" panose="02110004020202020204"/>
                <a:ea typeface="Calibri" panose="020F0502020204030204" pitchFamily="34" charset="0"/>
                <a:cs typeface="Calibri" panose="020F0502020204030204" pitchFamily="34" charset="0"/>
              </a:rPr>
              <a:t>IER Skills Imperative</a:t>
            </a:r>
            <a:endParaRPr kumimoji="0" lang="en-GB" sz="1100" b="0" i="0" u="none" strike="noStrike" kern="100" cap="none" spc="0" normalizeH="0" baseline="0" noProof="0" dirty="0">
              <a:ln>
                <a:noFill/>
              </a:ln>
              <a:solidFill>
                <a:prstClr val="black"/>
              </a:solidFill>
              <a:effectLst/>
              <a:uLnTx/>
              <a:uFillTx/>
              <a:latin typeface="Aptos" panose="02110004020202020204"/>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92214972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0575FA-0538-3AFD-6957-1ED4072D6E23}"/>
              </a:ext>
            </a:extLst>
          </p:cNvPr>
          <p:cNvSpPr>
            <a:spLocks noGrp="1"/>
          </p:cNvSpPr>
          <p:nvPr>
            <p:ph type="title"/>
          </p:nvPr>
        </p:nvSpPr>
        <p:spPr>
          <a:xfrm>
            <a:off x="838200" y="365128"/>
            <a:ext cx="10515600" cy="567370"/>
          </a:xfrm>
        </p:spPr>
        <p:txBody>
          <a:bodyPr>
            <a:normAutofit/>
          </a:bodyPr>
          <a:lstStyle/>
          <a:p>
            <a:r>
              <a:rPr lang="en-US" sz="2400" b="1" dirty="0"/>
              <a:t>5. Cumbria is on course to have more jobs than working age residents.</a:t>
            </a:r>
          </a:p>
        </p:txBody>
      </p:sp>
      <p:sp>
        <p:nvSpPr>
          <p:cNvPr id="3" name="Content Placeholder 2">
            <a:extLst>
              <a:ext uri="{FF2B5EF4-FFF2-40B4-BE49-F238E27FC236}">
                <a16:creationId xmlns:a16="http://schemas.microsoft.com/office/drawing/2014/main" id="{199A73DF-D026-6193-382E-D23E9F2A9217}"/>
              </a:ext>
            </a:extLst>
          </p:cNvPr>
          <p:cNvSpPr>
            <a:spLocks noGrp="1"/>
          </p:cNvSpPr>
          <p:nvPr>
            <p:ph idx="1"/>
          </p:nvPr>
        </p:nvSpPr>
        <p:spPr>
          <a:xfrm>
            <a:off x="838200" y="1173018"/>
            <a:ext cx="4593771" cy="5045072"/>
          </a:xfrm>
        </p:spPr>
        <p:txBody>
          <a:bodyPr>
            <a:normAutofit/>
          </a:bodyPr>
          <a:lstStyle/>
          <a:p>
            <a:pPr marL="0" lvl="1" indent="0">
              <a:lnSpc>
                <a:spcPct val="100000"/>
              </a:lnSpc>
              <a:spcAft>
                <a:spcPts val="1200"/>
              </a:spcAft>
              <a:buNone/>
            </a:pPr>
            <a:r>
              <a:rPr lang="en-US" sz="2000" dirty="0"/>
              <a:t>The total demand for </a:t>
            </a:r>
            <a:r>
              <a:rPr lang="en-US" sz="2000" dirty="0" err="1"/>
              <a:t>labour</a:t>
            </a:r>
            <a:r>
              <a:rPr lang="en-US" sz="2000" dirty="0"/>
              <a:t> in Cumbria is forecast to exceed the 15-64 population before 2035, as the former grows and the latter continues its decline. </a:t>
            </a:r>
          </a:p>
          <a:p>
            <a:pPr marL="0" lvl="1" indent="0">
              <a:lnSpc>
                <a:spcPct val="100000"/>
              </a:lnSpc>
              <a:spcAft>
                <a:spcPts val="1200"/>
              </a:spcAft>
              <a:buNone/>
            </a:pPr>
            <a:r>
              <a:rPr lang="en-US" sz="2000" dirty="0"/>
              <a:t>To meet this demand will require more people than forecast to move to Cumbria or more people from outside of Cumbria to secure Cumbria-based employment.</a:t>
            </a:r>
          </a:p>
          <a:p>
            <a:pPr marL="0" lvl="1" indent="0">
              <a:lnSpc>
                <a:spcPct val="100000"/>
              </a:lnSpc>
              <a:spcAft>
                <a:spcPts val="1200"/>
              </a:spcAft>
              <a:buNone/>
            </a:pPr>
            <a:r>
              <a:rPr lang="en-US" sz="2000" dirty="0"/>
              <a:t>Note that currently just under 1 in 5 working age people in Cumbria are economically inactive and not in the </a:t>
            </a:r>
            <a:r>
              <a:rPr lang="en-US" sz="2000" dirty="0" err="1"/>
              <a:t>labour</a:t>
            </a:r>
            <a:r>
              <a:rPr lang="en-US" sz="2000" dirty="0"/>
              <a:t> market – not in work and not seeking work (students, carers, looking after home, long-term sick, </a:t>
            </a:r>
            <a:r>
              <a:rPr lang="en-US" sz="2000" dirty="0" err="1"/>
              <a:t>etc</a:t>
            </a:r>
            <a:r>
              <a:rPr lang="en-US" sz="2000" dirty="0"/>
              <a:t>). </a:t>
            </a:r>
          </a:p>
          <a:p>
            <a:pPr marL="0" lvl="1" indent="0">
              <a:lnSpc>
                <a:spcPct val="100000"/>
              </a:lnSpc>
              <a:spcAft>
                <a:spcPts val="1200"/>
              </a:spcAft>
              <a:buNone/>
            </a:pPr>
            <a:endParaRPr lang="en-US" sz="2000" dirty="0"/>
          </a:p>
          <a:p>
            <a:pPr marL="0" lvl="1" indent="0">
              <a:lnSpc>
                <a:spcPct val="100000"/>
              </a:lnSpc>
              <a:spcAft>
                <a:spcPts val="1200"/>
              </a:spcAft>
              <a:buNone/>
            </a:pPr>
            <a:endParaRPr lang="en-US" sz="1800" dirty="0"/>
          </a:p>
          <a:p>
            <a:pPr marL="0" lvl="1" indent="0">
              <a:lnSpc>
                <a:spcPct val="100000"/>
              </a:lnSpc>
              <a:spcAft>
                <a:spcPts val="1200"/>
              </a:spcAft>
              <a:buNone/>
            </a:pPr>
            <a:endParaRPr lang="en-GB" sz="1800" b="1" dirty="0"/>
          </a:p>
          <a:p>
            <a:pPr marL="0" lvl="1" indent="0">
              <a:lnSpc>
                <a:spcPct val="100000"/>
              </a:lnSpc>
              <a:spcAft>
                <a:spcPts val="1200"/>
              </a:spcAft>
              <a:buNone/>
            </a:pPr>
            <a:endParaRPr lang="en-US" sz="1800" dirty="0"/>
          </a:p>
        </p:txBody>
      </p:sp>
      <p:graphicFrame>
        <p:nvGraphicFramePr>
          <p:cNvPr id="4" name="Chart 3">
            <a:extLst>
              <a:ext uri="{FF2B5EF4-FFF2-40B4-BE49-F238E27FC236}">
                <a16:creationId xmlns:a16="http://schemas.microsoft.com/office/drawing/2014/main" id="{0A74638C-5E7D-7CA3-FD89-EA0F753C3B12}"/>
              </a:ext>
            </a:extLst>
          </p:cNvPr>
          <p:cNvGraphicFramePr>
            <a:graphicFrameLocks/>
          </p:cNvGraphicFramePr>
          <p:nvPr>
            <p:extLst>
              <p:ext uri="{D42A27DB-BD31-4B8C-83A1-F6EECF244321}">
                <p14:modId xmlns:p14="http://schemas.microsoft.com/office/powerpoint/2010/main" val="3285927367"/>
              </p:ext>
            </p:extLst>
          </p:nvPr>
        </p:nvGraphicFramePr>
        <p:xfrm>
          <a:off x="5519057" y="1173018"/>
          <a:ext cx="6177807" cy="4752484"/>
        </p:xfrm>
        <a:graphic>
          <a:graphicData uri="http://schemas.openxmlformats.org/drawingml/2006/chart">
            <c:chart xmlns:c="http://schemas.openxmlformats.org/drawingml/2006/chart" xmlns:r="http://schemas.openxmlformats.org/officeDocument/2006/relationships" r:id="rId2"/>
          </a:graphicData>
        </a:graphic>
      </p:graphicFrame>
      <p:sp>
        <p:nvSpPr>
          <p:cNvPr id="5" name="TextBox 4">
            <a:extLst>
              <a:ext uri="{FF2B5EF4-FFF2-40B4-BE49-F238E27FC236}">
                <a16:creationId xmlns:a16="http://schemas.microsoft.com/office/drawing/2014/main" id="{4DD417C0-A47E-2156-382F-1924313DAB08}"/>
              </a:ext>
            </a:extLst>
          </p:cNvPr>
          <p:cNvSpPr txBox="1"/>
          <p:nvPr/>
        </p:nvSpPr>
        <p:spPr>
          <a:xfrm>
            <a:off x="5519057" y="6606649"/>
            <a:ext cx="6094562" cy="251351"/>
          </a:xfrm>
          <a:prstGeom prst="rect">
            <a:avLst/>
          </a:prstGeom>
          <a:noFill/>
        </p:spPr>
        <p:txBody>
          <a:bodyPr wrap="squar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1000" b="1" i="1" u="none" strike="noStrike" kern="100" cap="none" spc="0" normalizeH="0" baseline="0" noProof="0" dirty="0">
                <a:ln>
                  <a:noFill/>
                </a:ln>
                <a:solidFill>
                  <a:prstClr val="black"/>
                </a:solidFill>
                <a:effectLst/>
                <a:uLnTx/>
                <a:uFillTx/>
                <a:latin typeface="Aptos" panose="02110004020202020204"/>
                <a:ea typeface="Calibri" panose="020F0502020204030204" pitchFamily="34" charset="0"/>
                <a:cs typeface="Calibri" panose="020F0502020204030204" pitchFamily="34" charset="0"/>
              </a:rPr>
              <a:t>Sources: </a:t>
            </a:r>
            <a:r>
              <a:rPr lang="en-GB" sz="1000" b="1" i="1" kern="100" dirty="0">
                <a:solidFill>
                  <a:prstClr val="black"/>
                </a:solidFill>
                <a:latin typeface="Aptos" panose="02110004020202020204"/>
                <a:ea typeface="Calibri" panose="020F0502020204030204" pitchFamily="34" charset="0"/>
                <a:cs typeface="Calibri" panose="020F0502020204030204" pitchFamily="34" charset="0"/>
              </a:rPr>
              <a:t>IER Skills Imperative and ONS population projections</a:t>
            </a:r>
            <a:endParaRPr kumimoji="0" lang="en-GB" sz="1100" b="0" i="0" u="none" strike="noStrike" kern="100" cap="none" spc="0" normalizeH="0" baseline="0" noProof="0" dirty="0">
              <a:ln>
                <a:noFill/>
              </a:ln>
              <a:solidFill>
                <a:prstClr val="black"/>
              </a:solidFill>
              <a:effectLst/>
              <a:uLnTx/>
              <a:uFillTx/>
              <a:latin typeface="Aptos" panose="02110004020202020204"/>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69838509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0575FA-0538-3AFD-6957-1ED4072D6E23}"/>
              </a:ext>
            </a:extLst>
          </p:cNvPr>
          <p:cNvSpPr>
            <a:spLocks noGrp="1"/>
          </p:cNvSpPr>
          <p:nvPr>
            <p:ph type="title"/>
          </p:nvPr>
        </p:nvSpPr>
        <p:spPr>
          <a:xfrm>
            <a:off x="838200" y="365128"/>
            <a:ext cx="10515600" cy="864958"/>
          </a:xfrm>
        </p:spPr>
        <p:txBody>
          <a:bodyPr>
            <a:normAutofit/>
          </a:bodyPr>
          <a:lstStyle/>
          <a:p>
            <a:pPr>
              <a:lnSpc>
                <a:spcPct val="100000"/>
              </a:lnSpc>
            </a:pPr>
            <a:r>
              <a:rPr lang="en-US" sz="2400" b="1" dirty="0"/>
              <a:t>6. Employee jobs in the former Copeland district are on average better paid than any other local authority in England except the City of London. </a:t>
            </a:r>
          </a:p>
        </p:txBody>
      </p:sp>
      <p:sp>
        <p:nvSpPr>
          <p:cNvPr id="3" name="Content Placeholder 2">
            <a:extLst>
              <a:ext uri="{FF2B5EF4-FFF2-40B4-BE49-F238E27FC236}">
                <a16:creationId xmlns:a16="http://schemas.microsoft.com/office/drawing/2014/main" id="{199A73DF-D026-6193-382E-D23E9F2A9217}"/>
              </a:ext>
            </a:extLst>
          </p:cNvPr>
          <p:cNvSpPr>
            <a:spLocks noGrp="1"/>
          </p:cNvSpPr>
          <p:nvPr>
            <p:ph idx="1"/>
          </p:nvPr>
        </p:nvSpPr>
        <p:spPr>
          <a:xfrm>
            <a:off x="838200" y="1404256"/>
            <a:ext cx="5094514" cy="5361738"/>
          </a:xfrm>
        </p:spPr>
        <p:txBody>
          <a:bodyPr>
            <a:normAutofit lnSpcReduction="10000"/>
          </a:bodyPr>
          <a:lstStyle/>
          <a:p>
            <a:pPr marL="0" indent="0">
              <a:lnSpc>
                <a:spcPct val="100000"/>
              </a:lnSpc>
              <a:buNone/>
            </a:pPr>
            <a:r>
              <a:rPr lang="en-US" sz="2000" dirty="0"/>
              <a:t>In 2022 and 2023, median resident and workplace pay in Cumberland was 1% below the average for England.   </a:t>
            </a:r>
          </a:p>
          <a:p>
            <a:pPr marL="0" indent="0">
              <a:lnSpc>
                <a:spcPct val="100000"/>
              </a:lnSpc>
              <a:buNone/>
            </a:pPr>
            <a:r>
              <a:rPr lang="en-US" sz="2000" dirty="0"/>
              <a:t>Historical data shows that wages have been well above the England average in Copeland and (and below in Carlisle and </a:t>
            </a:r>
            <a:r>
              <a:rPr lang="en-US" sz="2000" dirty="0" err="1"/>
              <a:t>Allerdale</a:t>
            </a:r>
            <a:r>
              <a:rPr lang="en-US" sz="2000" dirty="0"/>
              <a:t>).</a:t>
            </a:r>
          </a:p>
          <a:p>
            <a:pPr marL="0" indent="0">
              <a:lnSpc>
                <a:spcPct val="100000"/>
              </a:lnSpc>
              <a:buNone/>
            </a:pPr>
            <a:r>
              <a:rPr lang="en-US" sz="2000" dirty="0"/>
              <a:t>In 2021, the median full time weekly wage in Copeland (£939) ranked 2</a:t>
            </a:r>
            <a:r>
              <a:rPr lang="en-US" sz="2000" baseline="30000" dirty="0"/>
              <a:t>nd</a:t>
            </a:r>
            <a:r>
              <a:rPr lang="en-US" sz="2000" dirty="0"/>
              <a:t> out of 361 local authorities in England, behind only the City of London (no new data for Copeland since 2021).</a:t>
            </a:r>
          </a:p>
          <a:p>
            <a:pPr marL="0" indent="0">
              <a:lnSpc>
                <a:spcPct val="100000"/>
              </a:lnSpc>
              <a:buNone/>
            </a:pPr>
            <a:r>
              <a:rPr lang="en-US" sz="2000" dirty="0"/>
              <a:t>The former Copeland district is home to a high concentration of manufacturing and engineering employers. But the small size of its </a:t>
            </a:r>
            <a:r>
              <a:rPr lang="en-US" sz="2000" dirty="0" err="1"/>
              <a:t>labour</a:t>
            </a:r>
            <a:r>
              <a:rPr lang="en-US" sz="2000" dirty="0"/>
              <a:t> market, and low wages elsewhere in Cumberland, mean that median pay across the new authority as a whole is in line with national figures. </a:t>
            </a:r>
            <a:endParaRPr lang="en-GB" sz="2000" dirty="0"/>
          </a:p>
        </p:txBody>
      </p:sp>
      <p:graphicFrame>
        <p:nvGraphicFramePr>
          <p:cNvPr id="4" name="Chart 3">
            <a:extLst>
              <a:ext uri="{FF2B5EF4-FFF2-40B4-BE49-F238E27FC236}">
                <a16:creationId xmlns:a16="http://schemas.microsoft.com/office/drawing/2014/main" id="{96F77608-24D6-7DAE-888C-659FC5963CD7}"/>
              </a:ext>
            </a:extLst>
          </p:cNvPr>
          <p:cNvGraphicFramePr>
            <a:graphicFrameLocks/>
          </p:cNvGraphicFramePr>
          <p:nvPr>
            <p:extLst>
              <p:ext uri="{D42A27DB-BD31-4B8C-83A1-F6EECF244321}">
                <p14:modId xmlns:p14="http://schemas.microsoft.com/office/powerpoint/2010/main" val="1979679819"/>
              </p:ext>
            </p:extLst>
          </p:nvPr>
        </p:nvGraphicFramePr>
        <p:xfrm>
          <a:off x="5932714" y="1404257"/>
          <a:ext cx="5682343" cy="4318022"/>
        </p:xfrm>
        <a:graphic>
          <a:graphicData uri="http://schemas.openxmlformats.org/drawingml/2006/chart">
            <c:chart xmlns:c="http://schemas.openxmlformats.org/drawingml/2006/chart" xmlns:r="http://schemas.openxmlformats.org/officeDocument/2006/relationships" r:id="rId2"/>
          </a:graphicData>
        </a:graphic>
      </p:graphicFrame>
      <p:sp>
        <p:nvSpPr>
          <p:cNvPr id="5" name="TextBox 4">
            <a:extLst>
              <a:ext uri="{FF2B5EF4-FFF2-40B4-BE49-F238E27FC236}">
                <a16:creationId xmlns:a16="http://schemas.microsoft.com/office/drawing/2014/main" id="{B733A5FC-23FD-2590-1596-73A56E0C75D5}"/>
              </a:ext>
            </a:extLst>
          </p:cNvPr>
          <p:cNvSpPr txBox="1"/>
          <p:nvPr/>
        </p:nvSpPr>
        <p:spPr>
          <a:xfrm>
            <a:off x="6259288" y="6514643"/>
            <a:ext cx="6094562" cy="251351"/>
          </a:xfrm>
          <a:prstGeom prst="rect">
            <a:avLst/>
          </a:prstGeom>
          <a:noFill/>
        </p:spPr>
        <p:txBody>
          <a:bodyPr wrap="squar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1000" b="1" i="1" u="none" strike="noStrike" kern="100" cap="none" spc="0" normalizeH="0" baseline="0" noProof="0" dirty="0">
                <a:ln>
                  <a:noFill/>
                </a:ln>
                <a:solidFill>
                  <a:prstClr val="black"/>
                </a:solidFill>
                <a:effectLst/>
                <a:uLnTx/>
                <a:uFillTx/>
                <a:latin typeface="Aptos" panose="02110004020202020204"/>
                <a:ea typeface="Calibri" panose="020F0502020204030204" pitchFamily="34" charset="0"/>
                <a:cs typeface="Calibri" panose="020F0502020204030204" pitchFamily="34" charset="0"/>
              </a:rPr>
              <a:t>Source: NOMIS</a:t>
            </a:r>
            <a:endParaRPr kumimoji="0" lang="en-GB" sz="1100" b="0" i="0" u="none" strike="noStrike" kern="100" cap="none" spc="0" normalizeH="0" baseline="0" noProof="0" dirty="0">
              <a:ln>
                <a:noFill/>
              </a:ln>
              <a:solidFill>
                <a:prstClr val="black"/>
              </a:solidFill>
              <a:effectLst/>
              <a:uLnTx/>
              <a:uFillTx/>
              <a:latin typeface="Aptos" panose="02110004020202020204"/>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53007408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39074A-E2F9-F5BB-8FF5-D7206AA56820}"/>
              </a:ext>
            </a:extLst>
          </p:cNvPr>
          <p:cNvSpPr>
            <a:spLocks noGrp="1"/>
          </p:cNvSpPr>
          <p:nvPr>
            <p:ph type="title"/>
          </p:nvPr>
        </p:nvSpPr>
        <p:spPr>
          <a:xfrm>
            <a:off x="838200" y="365128"/>
            <a:ext cx="10515600" cy="1115330"/>
          </a:xfrm>
        </p:spPr>
        <p:txBody>
          <a:bodyPr>
            <a:normAutofit/>
          </a:bodyPr>
          <a:lstStyle/>
          <a:p>
            <a:r>
              <a:rPr lang="en-GB" sz="2400" b="1" dirty="0"/>
              <a:t>7. Unemployment is below national benchmarks but not for young people in some areas of Cumberland or the very long term unemployed</a:t>
            </a:r>
          </a:p>
        </p:txBody>
      </p:sp>
      <p:sp>
        <p:nvSpPr>
          <p:cNvPr id="4" name="Slide Number Placeholder 3">
            <a:extLst>
              <a:ext uri="{FF2B5EF4-FFF2-40B4-BE49-F238E27FC236}">
                <a16:creationId xmlns:a16="http://schemas.microsoft.com/office/drawing/2014/main" id="{B405BBB3-EF2C-19FE-8E04-13D37B0A6DE3}"/>
              </a:ext>
            </a:extLst>
          </p:cNvPr>
          <p:cNvSpPr>
            <a:spLocks noGrp="1"/>
          </p:cNvSpPr>
          <p:nvPr>
            <p:ph type="sldNum" sz="quarter" idx="10"/>
          </p:nvPr>
        </p:nvSpPr>
        <p:spPr/>
        <p:txBody>
          <a:bodyPr/>
          <a:lstStyle/>
          <a:p>
            <a:fld id="{448EACA5-4A10-C245-AACC-7BCD12649055}" type="slidenum">
              <a:rPr lang="en-US" smtClean="0"/>
              <a:pPr/>
              <a:t>16</a:t>
            </a:fld>
            <a:endParaRPr lang="en-US"/>
          </a:p>
        </p:txBody>
      </p:sp>
      <p:graphicFrame>
        <p:nvGraphicFramePr>
          <p:cNvPr id="5" name="Content Placeholder 4">
            <a:extLst>
              <a:ext uri="{FF2B5EF4-FFF2-40B4-BE49-F238E27FC236}">
                <a16:creationId xmlns:a16="http://schemas.microsoft.com/office/drawing/2014/main" id="{2C0E2042-8029-B0FA-0707-ABF69F4F450E}"/>
              </a:ext>
            </a:extLst>
          </p:cNvPr>
          <p:cNvGraphicFramePr>
            <a:graphicFrameLocks noGrp="1"/>
          </p:cNvGraphicFramePr>
          <p:nvPr>
            <p:ph idx="1"/>
            <p:extLst>
              <p:ext uri="{D42A27DB-BD31-4B8C-83A1-F6EECF244321}">
                <p14:modId xmlns:p14="http://schemas.microsoft.com/office/powerpoint/2010/main" val="4078487629"/>
              </p:ext>
            </p:extLst>
          </p:nvPr>
        </p:nvGraphicFramePr>
        <p:xfrm>
          <a:off x="6291943" y="1385890"/>
          <a:ext cx="5497286" cy="4621208"/>
        </p:xfrm>
        <a:graphic>
          <a:graphicData uri="http://schemas.openxmlformats.org/drawingml/2006/chart">
            <c:chart xmlns:c="http://schemas.openxmlformats.org/drawingml/2006/chart" xmlns:r="http://schemas.openxmlformats.org/officeDocument/2006/relationships" r:id="rId2"/>
          </a:graphicData>
        </a:graphic>
      </p:graphicFrame>
      <p:sp>
        <p:nvSpPr>
          <p:cNvPr id="6" name="TextBox 5">
            <a:extLst>
              <a:ext uri="{FF2B5EF4-FFF2-40B4-BE49-F238E27FC236}">
                <a16:creationId xmlns:a16="http://schemas.microsoft.com/office/drawing/2014/main" id="{74C8F62E-FFF3-7D6B-FF30-56E40C25A066}"/>
              </a:ext>
            </a:extLst>
          </p:cNvPr>
          <p:cNvSpPr txBox="1"/>
          <p:nvPr/>
        </p:nvSpPr>
        <p:spPr>
          <a:xfrm>
            <a:off x="947057" y="1480458"/>
            <a:ext cx="5236029" cy="4708981"/>
          </a:xfrm>
          <a:prstGeom prst="rect">
            <a:avLst/>
          </a:prstGeom>
          <a:noFill/>
        </p:spPr>
        <p:txBody>
          <a:bodyPr wrap="square" rtlCol="0">
            <a:spAutoFit/>
          </a:bodyPr>
          <a:lstStyle/>
          <a:p>
            <a:r>
              <a:rPr lang="en-US" sz="2000" dirty="0"/>
              <a:t>Since the pandemic, all three districts of Cumberland have had a lower claimant count that is the case for England for both males and females. </a:t>
            </a:r>
          </a:p>
          <a:p>
            <a:endParaRPr lang="en-US" sz="2000" dirty="0"/>
          </a:p>
          <a:p>
            <a:r>
              <a:rPr lang="en-US" sz="2000" dirty="0"/>
              <a:t>Whilst </a:t>
            </a:r>
            <a:r>
              <a:rPr lang="en-US" sz="2000"/>
              <a:t>the overall level </a:t>
            </a:r>
            <a:r>
              <a:rPr lang="en-US" sz="2000" dirty="0"/>
              <a:t>of unemployment tends to be lower than England across different age bands, the gap is narrower, and rates higher, for young people aged 24 and below. The rate for those aged 18-21 is higher in Copeland (5.9% of claimants) than for England (5.3%). </a:t>
            </a:r>
          </a:p>
          <a:p>
            <a:endParaRPr lang="en-US" sz="2000" dirty="0"/>
          </a:p>
          <a:p>
            <a:r>
              <a:rPr lang="en-US" sz="2000" dirty="0"/>
              <a:t>The proportion unemployed for 5+ years in Cumberland (13% of claimants) is almost double that for England (7%).</a:t>
            </a:r>
            <a:endParaRPr lang="en-GB" sz="2000" dirty="0"/>
          </a:p>
        </p:txBody>
      </p:sp>
    </p:spTree>
    <p:extLst>
      <p:ext uri="{BB962C8B-B14F-4D97-AF65-F5344CB8AC3E}">
        <p14:creationId xmlns:p14="http://schemas.microsoft.com/office/powerpoint/2010/main" val="127388669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32DB3C-E786-B9BC-2BA6-59518697183F}"/>
              </a:ext>
            </a:extLst>
          </p:cNvPr>
          <p:cNvSpPr>
            <a:spLocks noGrp="1"/>
          </p:cNvSpPr>
          <p:nvPr>
            <p:ph type="title"/>
          </p:nvPr>
        </p:nvSpPr>
        <p:spPr/>
        <p:txBody>
          <a:bodyPr>
            <a:normAutofit/>
          </a:bodyPr>
          <a:lstStyle/>
          <a:p>
            <a:pPr>
              <a:lnSpc>
                <a:spcPct val="100000"/>
              </a:lnSpc>
            </a:pPr>
            <a:r>
              <a:rPr lang="en-GB" sz="2400" b="1" dirty="0"/>
              <a:t>8. Economic inactivity in Cumberland is below at national average levels except in Copeland. Long-term sickness accounts for a high and rising share of this number. </a:t>
            </a:r>
          </a:p>
        </p:txBody>
      </p:sp>
      <p:sp>
        <p:nvSpPr>
          <p:cNvPr id="3" name="Content Placeholder 2">
            <a:extLst>
              <a:ext uri="{FF2B5EF4-FFF2-40B4-BE49-F238E27FC236}">
                <a16:creationId xmlns:a16="http://schemas.microsoft.com/office/drawing/2014/main" id="{D99CC0A6-8882-C85F-117B-325AFAB81A97}"/>
              </a:ext>
            </a:extLst>
          </p:cNvPr>
          <p:cNvSpPr>
            <a:spLocks noGrp="1"/>
          </p:cNvSpPr>
          <p:nvPr>
            <p:ph idx="1"/>
          </p:nvPr>
        </p:nvSpPr>
        <p:spPr>
          <a:xfrm>
            <a:off x="838199" y="1501120"/>
            <a:ext cx="5676181" cy="5175903"/>
          </a:xfrm>
        </p:spPr>
        <p:txBody>
          <a:bodyPr>
            <a:normAutofit lnSpcReduction="10000"/>
          </a:bodyPr>
          <a:lstStyle/>
          <a:p>
            <a:pPr>
              <a:lnSpc>
                <a:spcPct val="100000"/>
              </a:lnSpc>
            </a:pPr>
            <a:r>
              <a:rPr lang="en-US" sz="2000" dirty="0"/>
              <a:t>In recent years, economic inactivity (people of working age who are not in work or seeking work) has been above the national average in Copeland (and at or below in </a:t>
            </a:r>
            <a:r>
              <a:rPr lang="en-US" sz="2000" dirty="0" err="1"/>
              <a:t>Allerdale</a:t>
            </a:r>
            <a:r>
              <a:rPr lang="en-US" sz="2000" dirty="0"/>
              <a:t> and Carlisle). </a:t>
            </a:r>
          </a:p>
          <a:p>
            <a:pPr>
              <a:lnSpc>
                <a:spcPct val="100000"/>
              </a:lnSpc>
            </a:pPr>
            <a:r>
              <a:rPr lang="en-US" sz="2000" dirty="0"/>
              <a:t>The share of this group that want a job varies – 26% in </a:t>
            </a:r>
            <a:r>
              <a:rPr lang="en-US" sz="2000" dirty="0" err="1"/>
              <a:t>Allerdale</a:t>
            </a:r>
            <a:r>
              <a:rPr lang="en-US" sz="2000" dirty="0"/>
              <a:t>, 13% in Copeland, 4% in Carlisle.</a:t>
            </a:r>
          </a:p>
          <a:p>
            <a:pPr>
              <a:lnSpc>
                <a:spcPct val="100000"/>
              </a:lnSpc>
            </a:pPr>
            <a:r>
              <a:rPr lang="en-US" sz="2000" dirty="0"/>
              <a:t>There are 50,000 economically inactive people in Cumbria. Compared with England, fewer are students (17% vs 27% in England), more are long-term sick (36% vs 26% England) and more have retired early (22% vs 12% England).</a:t>
            </a:r>
          </a:p>
          <a:p>
            <a:pPr>
              <a:lnSpc>
                <a:spcPct val="100000"/>
              </a:lnSpc>
            </a:pPr>
            <a:r>
              <a:rPr lang="en-GB" sz="2000" dirty="0"/>
              <a:t>As of April 2024, there were 9489 Cumberland residents not in work, receiving Universal Credit and not required to seek work. This is 15% more than a year ago. 44% of this group are aged under 40, with at least 25 years until they reach retirement age. </a:t>
            </a:r>
          </a:p>
          <a:p>
            <a:pPr>
              <a:lnSpc>
                <a:spcPct val="100000"/>
              </a:lnSpc>
            </a:pPr>
            <a:endParaRPr lang="en-GB" sz="2000" dirty="0"/>
          </a:p>
          <a:p>
            <a:endParaRPr lang="en-GB" dirty="0"/>
          </a:p>
        </p:txBody>
      </p:sp>
      <p:sp>
        <p:nvSpPr>
          <p:cNvPr id="4" name="Slide Number Placeholder 3">
            <a:extLst>
              <a:ext uri="{FF2B5EF4-FFF2-40B4-BE49-F238E27FC236}">
                <a16:creationId xmlns:a16="http://schemas.microsoft.com/office/drawing/2014/main" id="{374A5762-F188-4F4B-D9CE-798BE942779E}"/>
              </a:ext>
            </a:extLst>
          </p:cNvPr>
          <p:cNvSpPr>
            <a:spLocks noGrp="1"/>
          </p:cNvSpPr>
          <p:nvPr>
            <p:ph type="sldNum" sz="quarter" idx="10"/>
          </p:nvPr>
        </p:nvSpPr>
        <p:spPr/>
        <p:txBody>
          <a:bodyPr/>
          <a:lstStyle/>
          <a:p>
            <a:fld id="{448EACA5-4A10-C245-AACC-7BCD12649055}" type="slidenum">
              <a:rPr lang="en-US" smtClean="0"/>
              <a:pPr/>
              <a:t>17</a:t>
            </a:fld>
            <a:endParaRPr lang="en-US" dirty="0"/>
          </a:p>
        </p:txBody>
      </p:sp>
      <p:graphicFrame>
        <p:nvGraphicFramePr>
          <p:cNvPr id="5" name="Chart 4">
            <a:extLst>
              <a:ext uri="{FF2B5EF4-FFF2-40B4-BE49-F238E27FC236}">
                <a16:creationId xmlns:a16="http://schemas.microsoft.com/office/drawing/2014/main" id="{0597C1B9-53E9-5DEA-905B-D1BFB11DB1A4}"/>
              </a:ext>
            </a:extLst>
          </p:cNvPr>
          <p:cNvGraphicFramePr>
            <a:graphicFrameLocks/>
          </p:cNvGraphicFramePr>
          <p:nvPr>
            <p:extLst>
              <p:ext uri="{D42A27DB-BD31-4B8C-83A1-F6EECF244321}">
                <p14:modId xmlns:p14="http://schemas.microsoft.com/office/powerpoint/2010/main" val="4176534893"/>
              </p:ext>
            </p:extLst>
          </p:nvPr>
        </p:nvGraphicFramePr>
        <p:xfrm>
          <a:off x="6423890" y="1473679"/>
          <a:ext cx="5257800" cy="4600550"/>
        </p:xfrm>
        <a:graphic>
          <a:graphicData uri="http://schemas.openxmlformats.org/drawingml/2006/chart">
            <c:chart xmlns:c="http://schemas.openxmlformats.org/drawingml/2006/chart" xmlns:r="http://schemas.openxmlformats.org/officeDocument/2006/relationships" r:id="rId2"/>
          </a:graphicData>
        </a:graphic>
      </p:graphicFrame>
      <p:sp>
        <p:nvSpPr>
          <p:cNvPr id="6" name="TextBox 5">
            <a:extLst>
              <a:ext uri="{FF2B5EF4-FFF2-40B4-BE49-F238E27FC236}">
                <a16:creationId xmlns:a16="http://schemas.microsoft.com/office/drawing/2014/main" id="{9E2D9867-B693-2913-6F65-063FEC3F969D}"/>
              </a:ext>
            </a:extLst>
          </p:cNvPr>
          <p:cNvSpPr txBox="1"/>
          <p:nvPr/>
        </p:nvSpPr>
        <p:spPr>
          <a:xfrm>
            <a:off x="6423890" y="6287594"/>
            <a:ext cx="5676181" cy="251351"/>
          </a:xfrm>
          <a:prstGeom prst="rect">
            <a:avLst/>
          </a:prstGeom>
          <a:noFill/>
        </p:spPr>
        <p:txBody>
          <a:bodyPr wrap="square">
            <a:spAutoFit/>
          </a:bodyPr>
          <a:lstStyle/>
          <a:p>
            <a:pPr marL="0" marR="0" lvl="0" indent="0" defTabSz="914400" rtl="0" eaLnBrk="1" fontAlgn="auto" latinLnBrk="0" hangingPunct="1">
              <a:lnSpc>
                <a:spcPct val="107000"/>
              </a:lnSpc>
              <a:spcBef>
                <a:spcPts val="0"/>
              </a:spcBef>
              <a:spcAft>
                <a:spcPts val="800"/>
              </a:spcAft>
              <a:buClrTx/>
              <a:buSzTx/>
              <a:buFontTx/>
              <a:buNone/>
              <a:tabLst/>
              <a:defRPr/>
            </a:pPr>
            <a:r>
              <a:rPr kumimoji="0" lang="en-GB" sz="1000" b="1" i="1" u="none" strike="noStrike" kern="100" cap="none" spc="0" normalizeH="0" baseline="0" noProof="0" dirty="0">
                <a:ln>
                  <a:noFill/>
                </a:ln>
                <a:solidFill>
                  <a:prstClr val="black"/>
                </a:solidFill>
                <a:effectLst/>
                <a:uLnTx/>
                <a:uFillTx/>
                <a:latin typeface="Aptos" panose="02110004020202020204"/>
                <a:ea typeface="Calibri" panose="020F0502020204030204" pitchFamily="34" charset="0"/>
                <a:cs typeface="Calibri" panose="020F0502020204030204" pitchFamily="34" charset="0"/>
              </a:rPr>
              <a:t>Source: NOMIS, ONS  Annual Population Survey</a:t>
            </a:r>
            <a:endParaRPr kumimoji="0" lang="en-GB" sz="1100" b="0" i="0" u="none" strike="noStrike" kern="100" cap="none" spc="0" normalizeH="0" baseline="0" noProof="0" dirty="0">
              <a:ln>
                <a:noFill/>
              </a:ln>
              <a:solidFill>
                <a:prstClr val="black"/>
              </a:solidFill>
              <a:effectLst/>
              <a:uLnTx/>
              <a:uFillTx/>
              <a:latin typeface="Aptos" panose="02110004020202020204"/>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23394686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53A3C7-B26E-74CD-49EB-70AA41E8CA00}"/>
              </a:ext>
            </a:extLst>
          </p:cNvPr>
          <p:cNvSpPr>
            <a:spLocks noGrp="1"/>
          </p:cNvSpPr>
          <p:nvPr>
            <p:ph type="title"/>
          </p:nvPr>
        </p:nvSpPr>
        <p:spPr>
          <a:xfrm>
            <a:off x="838200" y="180977"/>
            <a:ext cx="10515600" cy="690787"/>
          </a:xfrm>
        </p:spPr>
        <p:txBody>
          <a:bodyPr>
            <a:noAutofit/>
          </a:bodyPr>
          <a:lstStyle/>
          <a:p>
            <a:r>
              <a:rPr lang="en-GB" sz="2400" b="1" dirty="0"/>
              <a:t>9. A low proportion of people in Cumberland hold higher level qualifications. </a:t>
            </a:r>
          </a:p>
        </p:txBody>
      </p:sp>
      <p:sp>
        <p:nvSpPr>
          <p:cNvPr id="3" name="Content Placeholder 2">
            <a:extLst>
              <a:ext uri="{FF2B5EF4-FFF2-40B4-BE49-F238E27FC236}">
                <a16:creationId xmlns:a16="http://schemas.microsoft.com/office/drawing/2014/main" id="{4EB75CFE-B105-45E2-967E-627311280333}"/>
              </a:ext>
            </a:extLst>
          </p:cNvPr>
          <p:cNvSpPr>
            <a:spLocks noGrp="1"/>
          </p:cNvSpPr>
          <p:nvPr>
            <p:ph idx="1"/>
          </p:nvPr>
        </p:nvSpPr>
        <p:spPr>
          <a:xfrm>
            <a:off x="838200" y="762000"/>
            <a:ext cx="10243456" cy="1110343"/>
          </a:xfrm>
        </p:spPr>
        <p:txBody>
          <a:bodyPr>
            <a:normAutofit/>
          </a:bodyPr>
          <a:lstStyle/>
          <a:p>
            <a:pPr marL="0" indent="0">
              <a:lnSpc>
                <a:spcPct val="110000"/>
              </a:lnSpc>
              <a:buNone/>
            </a:pPr>
            <a:r>
              <a:rPr lang="en-US" sz="2000" dirty="0"/>
              <a:t>Every district in Cumberland, and Cumbria has a lower proportion qualified to Level 4 and above than is the case for England (over 10% points lower for </a:t>
            </a:r>
            <a:r>
              <a:rPr lang="en-US" sz="2000" dirty="0" err="1"/>
              <a:t>Allerdale</a:t>
            </a:r>
            <a:r>
              <a:rPr lang="en-US" sz="2000" dirty="0"/>
              <a:t> and Copeland). Conversely, every district has a lower proportion of people with no qualifications than is the case for England.</a:t>
            </a:r>
          </a:p>
          <a:p>
            <a:endParaRPr lang="en-US" sz="2000" dirty="0"/>
          </a:p>
          <a:p>
            <a:endParaRPr lang="en-GB" sz="2000" dirty="0"/>
          </a:p>
          <a:p>
            <a:endParaRPr lang="en-GB" dirty="0"/>
          </a:p>
        </p:txBody>
      </p:sp>
      <p:sp>
        <p:nvSpPr>
          <p:cNvPr id="4" name="Slide Number Placeholder 3">
            <a:extLst>
              <a:ext uri="{FF2B5EF4-FFF2-40B4-BE49-F238E27FC236}">
                <a16:creationId xmlns:a16="http://schemas.microsoft.com/office/drawing/2014/main" id="{5FFE9DBA-5EFF-CB2E-9E8B-6E594E9DCB5B}"/>
              </a:ext>
            </a:extLst>
          </p:cNvPr>
          <p:cNvSpPr>
            <a:spLocks noGrp="1"/>
          </p:cNvSpPr>
          <p:nvPr>
            <p:ph type="sldNum" sz="quarter" idx="10"/>
          </p:nvPr>
        </p:nvSpPr>
        <p:spPr/>
        <p:txBody>
          <a:bodyPr/>
          <a:lstStyle/>
          <a:p>
            <a:fld id="{448EACA5-4A10-C245-AACC-7BCD12649055}" type="slidenum">
              <a:rPr lang="en-US" smtClean="0"/>
              <a:pPr/>
              <a:t>18</a:t>
            </a:fld>
            <a:endParaRPr lang="en-US"/>
          </a:p>
        </p:txBody>
      </p:sp>
      <p:graphicFrame>
        <p:nvGraphicFramePr>
          <p:cNvPr id="6" name="Chart 5">
            <a:extLst>
              <a:ext uri="{FF2B5EF4-FFF2-40B4-BE49-F238E27FC236}">
                <a16:creationId xmlns:a16="http://schemas.microsoft.com/office/drawing/2014/main" id="{B9D6018C-264E-6E0D-C4D4-EA3FCCDAA098}"/>
              </a:ext>
            </a:extLst>
          </p:cNvPr>
          <p:cNvGraphicFramePr>
            <a:graphicFrameLocks/>
          </p:cNvGraphicFramePr>
          <p:nvPr>
            <p:extLst>
              <p:ext uri="{D42A27DB-BD31-4B8C-83A1-F6EECF244321}">
                <p14:modId xmlns:p14="http://schemas.microsoft.com/office/powerpoint/2010/main" val="1649567543"/>
              </p:ext>
            </p:extLst>
          </p:nvPr>
        </p:nvGraphicFramePr>
        <p:xfrm>
          <a:off x="686828" y="1957242"/>
          <a:ext cx="11015931" cy="4719781"/>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84515972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0575FA-0538-3AFD-6957-1ED4072D6E23}"/>
              </a:ext>
            </a:extLst>
          </p:cNvPr>
          <p:cNvSpPr>
            <a:spLocks noGrp="1"/>
          </p:cNvSpPr>
          <p:nvPr>
            <p:ph type="title"/>
          </p:nvPr>
        </p:nvSpPr>
        <p:spPr>
          <a:xfrm>
            <a:off x="838200" y="76200"/>
            <a:ext cx="10515600" cy="856298"/>
          </a:xfrm>
        </p:spPr>
        <p:txBody>
          <a:bodyPr>
            <a:normAutofit fontScale="90000"/>
          </a:bodyPr>
          <a:lstStyle/>
          <a:p>
            <a:r>
              <a:rPr lang="en-US" sz="2400" b="1" dirty="0"/>
              <a:t>10. Apprenticeship volumes are high and appear relatively stable, pandemic aside. Starts in engineering and manufacturing out-number those in construction by around 2:1 </a:t>
            </a:r>
          </a:p>
        </p:txBody>
      </p:sp>
      <p:sp>
        <p:nvSpPr>
          <p:cNvPr id="3" name="Content Placeholder 2">
            <a:extLst>
              <a:ext uri="{FF2B5EF4-FFF2-40B4-BE49-F238E27FC236}">
                <a16:creationId xmlns:a16="http://schemas.microsoft.com/office/drawing/2014/main" id="{199A73DF-D026-6193-382E-D23E9F2A9217}"/>
              </a:ext>
            </a:extLst>
          </p:cNvPr>
          <p:cNvSpPr>
            <a:spLocks noGrp="1"/>
          </p:cNvSpPr>
          <p:nvPr>
            <p:ph idx="1"/>
          </p:nvPr>
        </p:nvSpPr>
        <p:spPr>
          <a:xfrm>
            <a:off x="763490" y="932498"/>
            <a:ext cx="11208488" cy="1862671"/>
          </a:xfrm>
        </p:spPr>
        <p:txBody>
          <a:bodyPr>
            <a:normAutofit/>
          </a:bodyPr>
          <a:lstStyle/>
          <a:p>
            <a:pPr marL="0" indent="0">
              <a:buNone/>
            </a:pPr>
            <a:r>
              <a:rPr lang="en-US" sz="2000" dirty="0"/>
              <a:t>Almost a quarter of all apprenticeship starts in Cumberland are in engineering and manufacturing (national average: 9%), while a further 15% are in construction (national average 10%). </a:t>
            </a:r>
          </a:p>
          <a:p>
            <a:pPr marL="0" indent="0">
              <a:buNone/>
            </a:pPr>
            <a:r>
              <a:rPr lang="en-US" sz="2000" dirty="0"/>
              <a:t>Apprenticeships in engineering and manufacturing and construction in Cumberland are mostly used to support entry to the sector, rather than as workforce development (though the latter applies to around a third of engineering and manufacturing apprenticeships). </a:t>
            </a:r>
            <a:endParaRPr lang="en-GB" sz="2000" dirty="0"/>
          </a:p>
        </p:txBody>
      </p:sp>
      <p:graphicFrame>
        <p:nvGraphicFramePr>
          <p:cNvPr id="4" name="Chart 3">
            <a:extLst>
              <a:ext uri="{FF2B5EF4-FFF2-40B4-BE49-F238E27FC236}">
                <a16:creationId xmlns:a16="http://schemas.microsoft.com/office/drawing/2014/main" id="{6FFDA5B9-763E-34F2-CFE3-E20ECEA9A98E}"/>
              </a:ext>
            </a:extLst>
          </p:cNvPr>
          <p:cNvGraphicFramePr>
            <a:graphicFrameLocks/>
          </p:cNvGraphicFramePr>
          <p:nvPr>
            <p:extLst>
              <p:ext uri="{D42A27DB-BD31-4B8C-83A1-F6EECF244321}">
                <p14:modId xmlns:p14="http://schemas.microsoft.com/office/powerpoint/2010/main" val="468480578"/>
              </p:ext>
            </p:extLst>
          </p:nvPr>
        </p:nvGraphicFramePr>
        <p:xfrm>
          <a:off x="671945" y="2536371"/>
          <a:ext cx="5152323" cy="3956501"/>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5" name="Chart 4">
            <a:extLst>
              <a:ext uri="{FF2B5EF4-FFF2-40B4-BE49-F238E27FC236}">
                <a16:creationId xmlns:a16="http://schemas.microsoft.com/office/drawing/2014/main" id="{260668AA-25BD-2A37-BD06-544CDD4F9E1D}"/>
              </a:ext>
            </a:extLst>
          </p:cNvPr>
          <p:cNvGraphicFramePr>
            <a:graphicFrameLocks/>
          </p:cNvGraphicFramePr>
          <p:nvPr>
            <p:extLst>
              <p:ext uri="{D42A27DB-BD31-4B8C-83A1-F6EECF244321}">
                <p14:modId xmlns:p14="http://schemas.microsoft.com/office/powerpoint/2010/main" val="3427143800"/>
              </p:ext>
            </p:extLst>
          </p:nvPr>
        </p:nvGraphicFramePr>
        <p:xfrm>
          <a:off x="6520132" y="2536371"/>
          <a:ext cx="5152324" cy="3956501"/>
        </p:xfrm>
        <a:graphic>
          <a:graphicData uri="http://schemas.openxmlformats.org/drawingml/2006/chart">
            <c:chart xmlns:c="http://schemas.openxmlformats.org/drawingml/2006/chart" xmlns:r="http://schemas.openxmlformats.org/officeDocument/2006/relationships" r:id="rId3"/>
          </a:graphicData>
        </a:graphic>
      </p:graphicFrame>
      <p:sp>
        <p:nvSpPr>
          <p:cNvPr id="6" name="TextBox 5">
            <a:extLst>
              <a:ext uri="{FF2B5EF4-FFF2-40B4-BE49-F238E27FC236}">
                <a16:creationId xmlns:a16="http://schemas.microsoft.com/office/drawing/2014/main" id="{BDBE7F54-AC73-1CE0-EBAB-E9A7E4C02D07}"/>
              </a:ext>
            </a:extLst>
          </p:cNvPr>
          <p:cNvSpPr txBox="1"/>
          <p:nvPr/>
        </p:nvSpPr>
        <p:spPr>
          <a:xfrm>
            <a:off x="0" y="6606649"/>
            <a:ext cx="6094562" cy="251351"/>
          </a:xfrm>
          <a:prstGeom prst="rect">
            <a:avLst/>
          </a:prstGeom>
          <a:noFill/>
        </p:spPr>
        <p:txBody>
          <a:bodyPr wrap="squar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1000" b="1" i="1" u="none" strike="noStrike" kern="100" cap="none" spc="0" normalizeH="0" baseline="0" noProof="0" dirty="0">
                <a:ln>
                  <a:noFill/>
                </a:ln>
                <a:solidFill>
                  <a:prstClr val="black"/>
                </a:solidFill>
                <a:effectLst/>
                <a:uLnTx/>
                <a:uFillTx/>
                <a:latin typeface="Aptos" panose="02110004020202020204"/>
                <a:ea typeface="Calibri" panose="020F0502020204030204" pitchFamily="34" charset="0"/>
                <a:cs typeface="Calibri" panose="020F0502020204030204" pitchFamily="34" charset="0"/>
              </a:rPr>
              <a:t>Source: </a:t>
            </a:r>
            <a:r>
              <a:rPr lang="en-GB" sz="1000" b="1" i="1" kern="100" dirty="0">
                <a:solidFill>
                  <a:prstClr val="black"/>
                </a:solidFill>
                <a:latin typeface="Aptos" panose="02110004020202020204"/>
                <a:ea typeface="Calibri" panose="020F0502020204030204" pitchFamily="34" charset="0"/>
                <a:cs typeface="Calibri" panose="020F0502020204030204" pitchFamily="34" charset="0"/>
              </a:rPr>
              <a:t>DfE</a:t>
            </a:r>
            <a:endParaRPr kumimoji="0" lang="en-GB" sz="1100" b="0" i="0" u="none" strike="noStrike" kern="100" cap="none" spc="0" normalizeH="0" baseline="0" noProof="0" dirty="0">
              <a:ln>
                <a:noFill/>
              </a:ln>
              <a:solidFill>
                <a:prstClr val="black"/>
              </a:solidFill>
              <a:effectLst/>
              <a:uLnTx/>
              <a:uFillTx/>
              <a:latin typeface="Aptos" panose="02110004020202020204"/>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0553952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275EFC-0B9F-305C-6B3B-F9153ED3BFE1}"/>
              </a:ext>
            </a:extLst>
          </p:cNvPr>
          <p:cNvSpPr>
            <a:spLocks noGrp="1"/>
          </p:cNvSpPr>
          <p:nvPr>
            <p:ph type="title"/>
          </p:nvPr>
        </p:nvSpPr>
        <p:spPr>
          <a:xfrm>
            <a:off x="838200" y="215965"/>
            <a:ext cx="10515600" cy="1019713"/>
          </a:xfrm>
        </p:spPr>
        <p:txBody>
          <a:bodyPr>
            <a:normAutofit/>
          </a:bodyPr>
          <a:lstStyle/>
          <a:p>
            <a:r>
              <a:rPr lang="en-US" sz="3200" b="1" dirty="0"/>
              <a:t>Contents</a:t>
            </a:r>
            <a:endParaRPr lang="en-US" sz="3200" b="1" dirty="0">
              <a:ea typeface="Calibri"/>
              <a:cs typeface="Calibri"/>
            </a:endParaRPr>
          </a:p>
        </p:txBody>
      </p:sp>
      <p:sp>
        <p:nvSpPr>
          <p:cNvPr id="3" name="Content Placeholder 2">
            <a:extLst>
              <a:ext uri="{FF2B5EF4-FFF2-40B4-BE49-F238E27FC236}">
                <a16:creationId xmlns:a16="http://schemas.microsoft.com/office/drawing/2014/main" id="{7E105B1D-C597-3D03-15FC-81D6B69E9EE2}"/>
              </a:ext>
            </a:extLst>
          </p:cNvPr>
          <p:cNvSpPr>
            <a:spLocks noGrp="1"/>
          </p:cNvSpPr>
          <p:nvPr>
            <p:ph idx="1"/>
          </p:nvPr>
        </p:nvSpPr>
        <p:spPr>
          <a:xfrm>
            <a:off x="838200" y="941088"/>
            <a:ext cx="10515600" cy="5370810"/>
          </a:xfrm>
        </p:spPr>
        <p:txBody>
          <a:bodyPr>
            <a:normAutofit/>
          </a:bodyPr>
          <a:lstStyle/>
          <a:p>
            <a:pPr marL="1828800" lvl="4" indent="0" algn="r">
              <a:buNone/>
            </a:pPr>
            <a:endParaRPr lang="en-US" dirty="0"/>
          </a:p>
          <a:p>
            <a:pPr marL="0" indent="0">
              <a:buNone/>
            </a:pPr>
            <a:r>
              <a:rPr lang="en-US" sz="2400" b="1" dirty="0"/>
              <a:t>Section								Page</a:t>
            </a:r>
          </a:p>
          <a:p>
            <a:pPr marL="514350" indent="-514350">
              <a:buFont typeface="+mj-lt"/>
              <a:buAutoNum type="arabicPeriod"/>
            </a:pPr>
            <a:r>
              <a:rPr lang="en-US" sz="2400" dirty="0"/>
              <a:t>Summary								  3	</a:t>
            </a:r>
          </a:p>
          <a:p>
            <a:pPr marL="514350" indent="-514350">
              <a:buFont typeface="+mj-lt"/>
              <a:buAutoNum type="arabicPeriod"/>
            </a:pPr>
            <a:r>
              <a:rPr lang="en-US" sz="2400" dirty="0"/>
              <a:t>Context and approach						  4</a:t>
            </a:r>
          </a:p>
          <a:p>
            <a:pPr marL="514350" indent="-514350">
              <a:buFont typeface="+mj-lt"/>
              <a:buAutoNum type="arabicPeriod"/>
            </a:pPr>
            <a:r>
              <a:rPr lang="en-US" sz="2400" dirty="0"/>
              <a:t>Data review: Key facts						  8</a:t>
            </a:r>
          </a:p>
          <a:p>
            <a:pPr marL="514350" indent="-514350">
              <a:buFont typeface="+mj-lt"/>
              <a:buAutoNum type="arabicPeriod"/>
            </a:pPr>
            <a:r>
              <a:rPr lang="en-US" sz="2400" dirty="0"/>
              <a:t>Interview feedback						 22</a:t>
            </a:r>
          </a:p>
          <a:p>
            <a:pPr marL="514350" indent="-514350">
              <a:buFont typeface="+mj-lt"/>
              <a:buAutoNum type="arabicPeriod"/>
            </a:pPr>
            <a:r>
              <a:rPr lang="en-US" sz="2400" dirty="0"/>
              <a:t>Analysis and recommendations					 30				</a:t>
            </a:r>
          </a:p>
          <a:p>
            <a:pPr marL="0" indent="0">
              <a:buNone/>
            </a:pPr>
            <a:r>
              <a:rPr lang="en-US" sz="2000" dirty="0"/>
              <a:t>Annex A: Case studies							  42	</a:t>
            </a:r>
          </a:p>
          <a:p>
            <a:pPr marL="0" indent="0">
              <a:buNone/>
            </a:pPr>
            <a:r>
              <a:rPr lang="en-US" sz="2000" dirty="0"/>
              <a:t>Annex B: Data review							  47</a:t>
            </a:r>
          </a:p>
          <a:p>
            <a:pPr marL="0" indent="0">
              <a:buNone/>
            </a:pPr>
            <a:r>
              <a:rPr lang="en-US" sz="2000" dirty="0"/>
              <a:t>	</a:t>
            </a:r>
          </a:p>
        </p:txBody>
      </p:sp>
      <p:sp>
        <p:nvSpPr>
          <p:cNvPr id="4" name="Slide Number Placeholder 3">
            <a:extLst>
              <a:ext uri="{FF2B5EF4-FFF2-40B4-BE49-F238E27FC236}">
                <a16:creationId xmlns:a16="http://schemas.microsoft.com/office/drawing/2014/main" id="{B2DE289A-B0C8-3362-EB6F-E8F1C86087BA}"/>
              </a:ext>
            </a:extLst>
          </p:cNvPr>
          <p:cNvSpPr>
            <a:spLocks noGrp="1"/>
          </p:cNvSpPr>
          <p:nvPr>
            <p:ph type="sldNum" sz="quarter" idx="10"/>
          </p:nvPr>
        </p:nvSpPr>
        <p:spPr/>
        <p:txBody>
          <a:bodyPr/>
          <a:lstStyle/>
          <a:p>
            <a:fld id="{448EACA5-4A10-C245-AACC-7BCD12649055}" type="slidenum">
              <a:rPr lang="en-US" smtClean="0"/>
              <a:pPr/>
              <a:t>2</a:t>
            </a:fld>
            <a:endParaRPr lang="en-US"/>
          </a:p>
        </p:txBody>
      </p:sp>
    </p:spTree>
    <p:extLst>
      <p:ext uri="{BB962C8B-B14F-4D97-AF65-F5344CB8AC3E}">
        <p14:creationId xmlns:p14="http://schemas.microsoft.com/office/powerpoint/2010/main" val="87287232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0575FA-0538-3AFD-6957-1ED4072D6E23}"/>
              </a:ext>
            </a:extLst>
          </p:cNvPr>
          <p:cNvSpPr>
            <a:spLocks noGrp="1"/>
          </p:cNvSpPr>
          <p:nvPr>
            <p:ph type="title"/>
          </p:nvPr>
        </p:nvSpPr>
        <p:spPr>
          <a:xfrm>
            <a:off x="838200" y="0"/>
            <a:ext cx="10515600" cy="1262180"/>
          </a:xfrm>
        </p:spPr>
        <p:txBody>
          <a:bodyPr>
            <a:normAutofit/>
          </a:bodyPr>
          <a:lstStyle/>
          <a:p>
            <a:r>
              <a:rPr lang="en-US" sz="2400" b="1" dirty="0"/>
              <a:t>11. Most non-apprenticeship learning aims in construction and engineering are at level 2. </a:t>
            </a:r>
          </a:p>
        </p:txBody>
      </p:sp>
      <p:sp>
        <p:nvSpPr>
          <p:cNvPr id="3" name="Content Placeholder 2">
            <a:extLst>
              <a:ext uri="{FF2B5EF4-FFF2-40B4-BE49-F238E27FC236}">
                <a16:creationId xmlns:a16="http://schemas.microsoft.com/office/drawing/2014/main" id="{199A73DF-D026-6193-382E-D23E9F2A9217}"/>
              </a:ext>
            </a:extLst>
          </p:cNvPr>
          <p:cNvSpPr>
            <a:spLocks noGrp="1"/>
          </p:cNvSpPr>
          <p:nvPr>
            <p:ph idx="1"/>
          </p:nvPr>
        </p:nvSpPr>
        <p:spPr>
          <a:xfrm>
            <a:off x="838200" y="1269954"/>
            <a:ext cx="3653972" cy="5336695"/>
          </a:xfrm>
        </p:spPr>
        <p:txBody>
          <a:bodyPr>
            <a:normAutofit lnSpcReduction="10000"/>
          </a:bodyPr>
          <a:lstStyle/>
          <a:p>
            <a:pPr marL="0" lvl="1" indent="0">
              <a:lnSpc>
                <a:spcPct val="100000"/>
              </a:lnSpc>
              <a:spcAft>
                <a:spcPts val="1200"/>
              </a:spcAft>
              <a:buNone/>
            </a:pPr>
            <a:r>
              <a:rPr lang="en-US" sz="1800" dirty="0"/>
              <a:t>A larger share of 16-19 level 2 and level 3 learning aims by Cumberland residents are in construction (12% vs 6% England average) and engineering and manufacturing (11% vs 8% England average). </a:t>
            </a:r>
          </a:p>
          <a:p>
            <a:pPr marL="0" lvl="1" indent="0">
              <a:lnSpc>
                <a:spcPct val="100000"/>
              </a:lnSpc>
              <a:spcAft>
                <a:spcPts val="1200"/>
              </a:spcAft>
              <a:buNone/>
            </a:pPr>
            <a:r>
              <a:rPr lang="en-US" sz="1800" dirty="0"/>
              <a:t>The most popular learning aims in these two subject areas are at level 2 (see table opposite). </a:t>
            </a:r>
          </a:p>
          <a:p>
            <a:pPr marL="0" lvl="1" indent="0">
              <a:lnSpc>
                <a:spcPct val="100000"/>
              </a:lnSpc>
              <a:spcAft>
                <a:spcPts val="1200"/>
              </a:spcAft>
              <a:buNone/>
            </a:pPr>
            <a:r>
              <a:rPr lang="en-US" sz="1800" dirty="0"/>
              <a:t>Changes to DfE funding rules should provide more scope for level 3 learning to adults aged 19+, via ‘Free Courses for Jobs’. </a:t>
            </a:r>
          </a:p>
          <a:p>
            <a:pPr marL="0" lvl="1" indent="0">
              <a:lnSpc>
                <a:spcPct val="100000"/>
              </a:lnSpc>
              <a:spcAft>
                <a:spcPts val="1200"/>
              </a:spcAft>
              <a:buNone/>
            </a:pPr>
            <a:r>
              <a:rPr lang="en-US" sz="1800" dirty="0"/>
              <a:t>However nationally, data suggests that progression to apprenticeships (the main entry route to occupations in both sectors) is low. </a:t>
            </a:r>
          </a:p>
          <a:p>
            <a:pPr marL="0" lvl="1" indent="0">
              <a:lnSpc>
                <a:spcPct val="100000"/>
              </a:lnSpc>
              <a:spcAft>
                <a:spcPts val="1200"/>
              </a:spcAft>
              <a:buNone/>
            </a:pPr>
            <a:endParaRPr lang="en-US" sz="1800" dirty="0"/>
          </a:p>
        </p:txBody>
      </p:sp>
      <p:graphicFrame>
        <p:nvGraphicFramePr>
          <p:cNvPr id="4" name="Table 3">
            <a:extLst>
              <a:ext uri="{FF2B5EF4-FFF2-40B4-BE49-F238E27FC236}">
                <a16:creationId xmlns:a16="http://schemas.microsoft.com/office/drawing/2014/main" id="{9DBDD1B9-FCE1-A373-5C6D-AB2D2218FDCE}"/>
              </a:ext>
            </a:extLst>
          </p:cNvPr>
          <p:cNvGraphicFramePr>
            <a:graphicFrameLocks noGrp="1"/>
          </p:cNvGraphicFramePr>
          <p:nvPr>
            <p:extLst>
              <p:ext uri="{D42A27DB-BD31-4B8C-83A1-F6EECF244321}">
                <p14:modId xmlns:p14="http://schemas.microsoft.com/office/powerpoint/2010/main" val="1508244509"/>
              </p:ext>
            </p:extLst>
          </p:nvPr>
        </p:nvGraphicFramePr>
        <p:xfrm>
          <a:off x="4492172" y="1269955"/>
          <a:ext cx="7493258" cy="5328920"/>
        </p:xfrm>
        <a:graphic>
          <a:graphicData uri="http://schemas.openxmlformats.org/drawingml/2006/table">
            <a:tbl>
              <a:tblPr firstRow="1" bandRow="1">
                <a:tableStyleId>{5C22544A-7EE6-4342-B048-85BDC9FD1C3A}</a:tableStyleId>
              </a:tblPr>
              <a:tblGrid>
                <a:gridCol w="3168000">
                  <a:extLst>
                    <a:ext uri="{9D8B030D-6E8A-4147-A177-3AD203B41FA5}">
                      <a16:colId xmlns:a16="http://schemas.microsoft.com/office/drawing/2014/main" val="4275749793"/>
                    </a:ext>
                  </a:extLst>
                </a:gridCol>
                <a:gridCol w="2057400">
                  <a:extLst>
                    <a:ext uri="{9D8B030D-6E8A-4147-A177-3AD203B41FA5}">
                      <a16:colId xmlns:a16="http://schemas.microsoft.com/office/drawing/2014/main" val="1510355825"/>
                    </a:ext>
                  </a:extLst>
                </a:gridCol>
                <a:gridCol w="729343">
                  <a:extLst>
                    <a:ext uri="{9D8B030D-6E8A-4147-A177-3AD203B41FA5}">
                      <a16:colId xmlns:a16="http://schemas.microsoft.com/office/drawing/2014/main" val="3622328199"/>
                    </a:ext>
                  </a:extLst>
                </a:gridCol>
                <a:gridCol w="1538515">
                  <a:extLst>
                    <a:ext uri="{9D8B030D-6E8A-4147-A177-3AD203B41FA5}">
                      <a16:colId xmlns:a16="http://schemas.microsoft.com/office/drawing/2014/main" val="3606623130"/>
                    </a:ext>
                  </a:extLst>
                </a:gridCol>
              </a:tblGrid>
              <a:tr h="370840">
                <a:tc>
                  <a:txBody>
                    <a:bodyPr/>
                    <a:lstStyle/>
                    <a:p>
                      <a:r>
                        <a:rPr lang="en-GB" sz="1600" dirty="0"/>
                        <a:t>Learning aim</a:t>
                      </a:r>
                    </a:p>
                  </a:txBody>
                  <a:tcPr/>
                </a:tc>
                <a:tc>
                  <a:txBody>
                    <a:bodyPr/>
                    <a:lstStyle/>
                    <a:p>
                      <a:r>
                        <a:rPr lang="en-GB" sz="1600" dirty="0"/>
                        <a:t>Starts by Cumberland residents 2022/23</a:t>
                      </a:r>
                    </a:p>
                  </a:txBody>
                  <a:tcPr/>
                </a:tc>
                <a:tc>
                  <a:txBody>
                    <a:bodyPr/>
                    <a:lstStyle/>
                    <a:p>
                      <a:r>
                        <a:rPr lang="en-GB" sz="1600" dirty="0"/>
                        <a:t>Level</a:t>
                      </a:r>
                    </a:p>
                  </a:txBody>
                  <a:tcPr/>
                </a:tc>
                <a:tc>
                  <a:txBody>
                    <a:bodyPr/>
                    <a:lstStyle/>
                    <a:p>
                      <a:r>
                        <a:rPr lang="en-GB" sz="1600" dirty="0"/>
                        <a:t>Age of learners</a:t>
                      </a:r>
                    </a:p>
                  </a:txBody>
                  <a:tcPr/>
                </a:tc>
                <a:extLst>
                  <a:ext uri="{0D108BD9-81ED-4DB2-BD59-A6C34878D82A}">
                    <a16:rowId xmlns:a16="http://schemas.microsoft.com/office/drawing/2014/main" val="3285718439"/>
                  </a:ext>
                </a:extLst>
              </a:tr>
              <a:tr h="370840">
                <a:tc>
                  <a:txBody>
                    <a:bodyPr/>
                    <a:lstStyle/>
                    <a:p>
                      <a:r>
                        <a:rPr lang="en-GB" sz="1600" dirty="0"/>
                        <a:t>Certificate in Lean Organisation Management Techniques</a:t>
                      </a:r>
                    </a:p>
                  </a:txBody>
                  <a:tcPr/>
                </a:tc>
                <a:tc>
                  <a:txBody>
                    <a:bodyPr/>
                    <a:lstStyle/>
                    <a:p>
                      <a:pPr algn="ctr"/>
                      <a:r>
                        <a:rPr lang="en-GB" sz="1600" dirty="0"/>
                        <a:t>95</a:t>
                      </a:r>
                    </a:p>
                  </a:txBody>
                  <a:tcPr anchor="ctr"/>
                </a:tc>
                <a:tc>
                  <a:txBody>
                    <a:bodyPr/>
                    <a:lstStyle/>
                    <a:p>
                      <a:pPr algn="ctr"/>
                      <a:r>
                        <a:rPr lang="en-GB" sz="1600" dirty="0"/>
                        <a:t>2</a:t>
                      </a:r>
                    </a:p>
                  </a:txBody>
                  <a:tcPr anchor="ctr"/>
                </a:tc>
                <a:tc>
                  <a:txBody>
                    <a:bodyPr/>
                    <a:lstStyle/>
                    <a:p>
                      <a:r>
                        <a:rPr lang="en-GB" sz="1600" dirty="0"/>
                        <a:t>19 and above</a:t>
                      </a:r>
                    </a:p>
                  </a:txBody>
                  <a:tcPr anchor="ctr"/>
                </a:tc>
                <a:extLst>
                  <a:ext uri="{0D108BD9-81ED-4DB2-BD59-A6C34878D82A}">
                    <a16:rowId xmlns:a16="http://schemas.microsoft.com/office/drawing/2014/main" val="1485147774"/>
                  </a:ext>
                </a:extLst>
              </a:tr>
              <a:tr h="370840">
                <a:tc>
                  <a:txBody>
                    <a:bodyPr/>
                    <a:lstStyle/>
                    <a:p>
                      <a:r>
                        <a:rPr lang="en-GB" sz="1600" dirty="0"/>
                        <a:t>Diploma in Electrical Installations (Buildings and Structures)</a:t>
                      </a:r>
                    </a:p>
                  </a:txBody>
                  <a:tcPr/>
                </a:tc>
                <a:tc>
                  <a:txBody>
                    <a:bodyPr/>
                    <a:lstStyle/>
                    <a:p>
                      <a:pPr algn="ctr"/>
                      <a:r>
                        <a:rPr lang="en-GB" sz="1600" dirty="0"/>
                        <a:t>91</a:t>
                      </a:r>
                    </a:p>
                  </a:txBody>
                  <a:tcPr anchor="ctr"/>
                </a:tc>
                <a:tc>
                  <a:txBody>
                    <a:bodyPr/>
                    <a:lstStyle/>
                    <a:p>
                      <a:pPr algn="ctr"/>
                      <a:r>
                        <a:rPr lang="en-GB" sz="1600" dirty="0"/>
                        <a:t>2</a:t>
                      </a:r>
                    </a:p>
                  </a:txBody>
                  <a:tcPr anchor="ctr"/>
                </a:tc>
                <a:tc>
                  <a:txBody>
                    <a:bodyPr/>
                    <a:lstStyle/>
                    <a:p>
                      <a:r>
                        <a:rPr lang="en-GB" sz="1600" dirty="0"/>
                        <a:t>16-19</a:t>
                      </a:r>
                    </a:p>
                  </a:txBody>
                  <a:tcPr anchor="ctr"/>
                </a:tc>
                <a:extLst>
                  <a:ext uri="{0D108BD9-81ED-4DB2-BD59-A6C34878D82A}">
                    <a16:rowId xmlns:a16="http://schemas.microsoft.com/office/drawing/2014/main" val="753873772"/>
                  </a:ext>
                </a:extLst>
              </a:tr>
              <a:tr h="370840">
                <a:tc>
                  <a:txBody>
                    <a:bodyPr/>
                    <a:lstStyle/>
                    <a:p>
                      <a:r>
                        <a:rPr lang="en-GB" sz="1600" dirty="0"/>
                        <a:t>NVQ Diploma in Performing Engineering Operations</a:t>
                      </a:r>
                    </a:p>
                  </a:txBody>
                  <a:tcPr/>
                </a:tc>
                <a:tc>
                  <a:txBody>
                    <a:bodyPr/>
                    <a:lstStyle/>
                    <a:p>
                      <a:pPr algn="ctr"/>
                      <a:r>
                        <a:rPr lang="en-GB" sz="1600" dirty="0"/>
                        <a:t>66</a:t>
                      </a:r>
                    </a:p>
                  </a:txBody>
                  <a:tcPr anchor="ctr"/>
                </a:tc>
                <a:tc>
                  <a:txBody>
                    <a:bodyPr/>
                    <a:lstStyle/>
                    <a:p>
                      <a:pPr algn="ctr"/>
                      <a:r>
                        <a:rPr lang="en-GB" sz="1600" dirty="0"/>
                        <a:t>2</a:t>
                      </a:r>
                    </a:p>
                  </a:txBody>
                  <a:tcPr anchor="ctr"/>
                </a:tc>
                <a:tc>
                  <a:txBody>
                    <a:bodyPr/>
                    <a:lstStyle/>
                    <a:p>
                      <a:r>
                        <a:rPr lang="en-GB" sz="1600" dirty="0"/>
                        <a:t>16-19</a:t>
                      </a:r>
                    </a:p>
                  </a:txBody>
                  <a:tcPr anchor="ctr"/>
                </a:tc>
                <a:extLst>
                  <a:ext uri="{0D108BD9-81ED-4DB2-BD59-A6C34878D82A}">
                    <a16:rowId xmlns:a16="http://schemas.microsoft.com/office/drawing/2014/main" val="406200949"/>
                  </a:ext>
                </a:extLst>
              </a:tr>
              <a:tr h="370840">
                <a:tc>
                  <a:txBody>
                    <a:bodyPr/>
                    <a:lstStyle/>
                    <a:p>
                      <a:r>
                        <a:rPr lang="en-GB" sz="1600" dirty="0"/>
                        <a:t>Diploma in Bricklaying</a:t>
                      </a:r>
                    </a:p>
                  </a:txBody>
                  <a:tcPr/>
                </a:tc>
                <a:tc>
                  <a:txBody>
                    <a:bodyPr/>
                    <a:lstStyle/>
                    <a:p>
                      <a:pPr algn="ctr"/>
                      <a:r>
                        <a:rPr lang="en-GB" sz="1600" dirty="0"/>
                        <a:t>32</a:t>
                      </a:r>
                    </a:p>
                  </a:txBody>
                  <a:tcPr anchor="ctr"/>
                </a:tc>
                <a:tc>
                  <a:txBody>
                    <a:bodyPr/>
                    <a:lstStyle/>
                    <a:p>
                      <a:pPr algn="ctr"/>
                      <a:r>
                        <a:rPr lang="en-GB" sz="1600" dirty="0"/>
                        <a:t>2</a:t>
                      </a:r>
                    </a:p>
                  </a:txBody>
                  <a:tcPr anchor="ctr"/>
                </a:tc>
                <a:tc>
                  <a:txBody>
                    <a:bodyPr/>
                    <a:lstStyle/>
                    <a:p>
                      <a:r>
                        <a:rPr lang="en-GB" sz="1600" dirty="0"/>
                        <a:t>16-19</a:t>
                      </a:r>
                    </a:p>
                  </a:txBody>
                  <a:tcPr anchor="ctr"/>
                </a:tc>
                <a:extLst>
                  <a:ext uri="{0D108BD9-81ED-4DB2-BD59-A6C34878D82A}">
                    <a16:rowId xmlns:a16="http://schemas.microsoft.com/office/drawing/2014/main" val="1549816659"/>
                  </a:ext>
                </a:extLst>
              </a:tr>
              <a:tr h="370840">
                <a:tc>
                  <a:txBody>
                    <a:bodyPr/>
                    <a:lstStyle/>
                    <a:p>
                      <a:r>
                        <a:rPr lang="en-GB" sz="1600" dirty="0"/>
                        <a:t>Certificate in Light Vehicle Maintenance and Repair</a:t>
                      </a:r>
                    </a:p>
                  </a:txBody>
                  <a:tcPr/>
                </a:tc>
                <a:tc>
                  <a:txBody>
                    <a:bodyPr/>
                    <a:lstStyle/>
                    <a:p>
                      <a:pPr algn="ctr"/>
                      <a:r>
                        <a:rPr lang="en-GB" sz="1600" dirty="0"/>
                        <a:t>30</a:t>
                      </a:r>
                    </a:p>
                  </a:txBody>
                  <a:tcPr anchor="ctr"/>
                </a:tc>
                <a:tc>
                  <a:txBody>
                    <a:bodyPr/>
                    <a:lstStyle/>
                    <a:p>
                      <a:pPr algn="ctr"/>
                      <a:r>
                        <a:rPr lang="en-GB" sz="1600" dirty="0"/>
                        <a:t>2</a:t>
                      </a:r>
                    </a:p>
                  </a:txBody>
                  <a:tcPr anchor="ctr"/>
                </a:tc>
                <a:tc>
                  <a:txBody>
                    <a:bodyPr/>
                    <a:lstStyle/>
                    <a:p>
                      <a:r>
                        <a:rPr lang="en-GB" sz="1600" dirty="0"/>
                        <a:t>16-19</a:t>
                      </a:r>
                    </a:p>
                  </a:txBody>
                  <a:tcPr anchor="ctr"/>
                </a:tc>
                <a:extLst>
                  <a:ext uri="{0D108BD9-81ED-4DB2-BD59-A6C34878D82A}">
                    <a16:rowId xmlns:a16="http://schemas.microsoft.com/office/drawing/2014/main" val="211447982"/>
                  </a:ext>
                </a:extLst>
              </a:tr>
              <a:tr h="370840">
                <a:tc>
                  <a:txBody>
                    <a:bodyPr/>
                    <a:lstStyle/>
                    <a:p>
                      <a:r>
                        <a:rPr lang="en-GB" sz="1600" dirty="0"/>
                        <a:t>Non-regulated provision, Building and Construction</a:t>
                      </a:r>
                    </a:p>
                  </a:txBody>
                  <a:tcPr/>
                </a:tc>
                <a:tc>
                  <a:txBody>
                    <a:bodyPr/>
                    <a:lstStyle/>
                    <a:p>
                      <a:pPr algn="ctr"/>
                      <a:r>
                        <a:rPr lang="en-GB" sz="1600" dirty="0"/>
                        <a:t>30</a:t>
                      </a:r>
                    </a:p>
                  </a:txBody>
                  <a:tcPr anchor="ctr"/>
                </a:tc>
                <a:tc>
                  <a:txBody>
                    <a:bodyPr/>
                    <a:lstStyle/>
                    <a:p>
                      <a:pPr algn="ctr"/>
                      <a:r>
                        <a:rPr lang="en-GB" sz="1600" dirty="0"/>
                        <a:t>3</a:t>
                      </a:r>
                    </a:p>
                  </a:txBody>
                  <a:tcPr anchor="ctr"/>
                </a:tc>
                <a:tc>
                  <a:txBody>
                    <a:bodyPr/>
                    <a:lstStyle/>
                    <a:p>
                      <a:r>
                        <a:rPr lang="en-GB" sz="1600" dirty="0"/>
                        <a:t>19 and above</a:t>
                      </a:r>
                    </a:p>
                  </a:txBody>
                  <a:tcPr anchor="ctr"/>
                </a:tc>
                <a:extLst>
                  <a:ext uri="{0D108BD9-81ED-4DB2-BD59-A6C34878D82A}">
                    <a16:rowId xmlns:a16="http://schemas.microsoft.com/office/drawing/2014/main" val="1806384562"/>
                  </a:ext>
                </a:extLst>
              </a:tr>
              <a:tr h="370840">
                <a:tc>
                  <a:txBody>
                    <a:bodyPr/>
                    <a:lstStyle/>
                    <a:p>
                      <a:r>
                        <a:rPr lang="en-GB" sz="1600" dirty="0"/>
                        <a:t>Diploma in Site Carpentry</a:t>
                      </a:r>
                    </a:p>
                  </a:txBody>
                  <a:tcPr/>
                </a:tc>
                <a:tc>
                  <a:txBody>
                    <a:bodyPr/>
                    <a:lstStyle/>
                    <a:p>
                      <a:pPr algn="ctr"/>
                      <a:r>
                        <a:rPr lang="en-GB" sz="1600" dirty="0"/>
                        <a:t>28</a:t>
                      </a:r>
                    </a:p>
                  </a:txBody>
                  <a:tcPr anchor="ctr"/>
                </a:tc>
                <a:tc>
                  <a:txBody>
                    <a:bodyPr/>
                    <a:lstStyle/>
                    <a:p>
                      <a:pPr algn="ctr"/>
                      <a:r>
                        <a:rPr lang="en-GB" sz="1600" dirty="0"/>
                        <a:t>2</a:t>
                      </a:r>
                    </a:p>
                  </a:txBody>
                  <a:tcPr anchor="ctr"/>
                </a:tc>
                <a:tc>
                  <a:txBody>
                    <a:bodyPr/>
                    <a:lstStyle/>
                    <a:p>
                      <a:r>
                        <a:rPr lang="en-GB" sz="1600" dirty="0"/>
                        <a:t>16-19</a:t>
                      </a:r>
                    </a:p>
                  </a:txBody>
                  <a:tcPr anchor="ctr"/>
                </a:tc>
                <a:extLst>
                  <a:ext uri="{0D108BD9-81ED-4DB2-BD59-A6C34878D82A}">
                    <a16:rowId xmlns:a16="http://schemas.microsoft.com/office/drawing/2014/main" val="3116453646"/>
                  </a:ext>
                </a:extLst>
              </a:tr>
              <a:tr h="370840">
                <a:tc>
                  <a:txBody>
                    <a:bodyPr/>
                    <a:lstStyle/>
                    <a:p>
                      <a:r>
                        <a:rPr lang="en-GB" sz="1600" dirty="0"/>
                        <a:t>Technical Certificate in Plumbing</a:t>
                      </a:r>
                    </a:p>
                  </a:txBody>
                  <a:tcPr/>
                </a:tc>
                <a:tc>
                  <a:txBody>
                    <a:bodyPr/>
                    <a:lstStyle/>
                    <a:p>
                      <a:pPr algn="ctr"/>
                      <a:r>
                        <a:rPr lang="en-GB" sz="1600" dirty="0"/>
                        <a:t>28</a:t>
                      </a:r>
                    </a:p>
                  </a:txBody>
                  <a:tcPr anchor="ctr"/>
                </a:tc>
                <a:tc>
                  <a:txBody>
                    <a:bodyPr/>
                    <a:lstStyle/>
                    <a:p>
                      <a:pPr algn="ctr"/>
                      <a:r>
                        <a:rPr lang="en-GB" sz="1600" dirty="0"/>
                        <a:t>2</a:t>
                      </a:r>
                    </a:p>
                  </a:txBody>
                  <a:tcPr anchor="ctr"/>
                </a:tc>
                <a:tc>
                  <a:txBody>
                    <a:bodyPr/>
                    <a:lstStyle/>
                    <a:p>
                      <a:r>
                        <a:rPr lang="en-GB" sz="1600" dirty="0"/>
                        <a:t>16-19</a:t>
                      </a:r>
                    </a:p>
                  </a:txBody>
                  <a:tcPr anchor="ctr"/>
                </a:tc>
                <a:extLst>
                  <a:ext uri="{0D108BD9-81ED-4DB2-BD59-A6C34878D82A}">
                    <a16:rowId xmlns:a16="http://schemas.microsoft.com/office/drawing/2014/main" val="1778369666"/>
                  </a:ext>
                </a:extLst>
              </a:tr>
              <a:tr h="370840">
                <a:tc>
                  <a:txBody>
                    <a:bodyPr/>
                    <a:lstStyle/>
                    <a:p>
                      <a:r>
                        <a:rPr lang="en-GB" sz="1600" dirty="0"/>
                        <a:t>Diploma in Engineering</a:t>
                      </a:r>
                    </a:p>
                  </a:txBody>
                  <a:tcPr/>
                </a:tc>
                <a:tc>
                  <a:txBody>
                    <a:bodyPr/>
                    <a:lstStyle/>
                    <a:p>
                      <a:pPr algn="ctr"/>
                      <a:r>
                        <a:rPr lang="en-GB" sz="1600" dirty="0"/>
                        <a:t>27</a:t>
                      </a:r>
                    </a:p>
                  </a:txBody>
                  <a:tcPr anchor="ctr"/>
                </a:tc>
                <a:tc>
                  <a:txBody>
                    <a:bodyPr/>
                    <a:lstStyle/>
                    <a:p>
                      <a:pPr algn="ctr"/>
                      <a:r>
                        <a:rPr lang="en-GB" sz="1600" dirty="0"/>
                        <a:t>2</a:t>
                      </a:r>
                    </a:p>
                  </a:txBody>
                  <a:tcPr anchor="ctr"/>
                </a:tc>
                <a:tc>
                  <a:txBody>
                    <a:bodyPr/>
                    <a:lstStyle/>
                    <a:p>
                      <a:r>
                        <a:rPr lang="en-GB" sz="1600" dirty="0"/>
                        <a:t>16-19</a:t>
                      </a:r>
                    </a:p>
                  </a:txBody>
                  <a:tcPr anchor="ctr"/>
                </a:tc>
                <a:extLst>
                  <a:ext uri="{0D108BD9-81ED-4DB2-BD59-A6C34878D82A}">
                    <a16:rowId xmlns:a16="http://schemas.microsoft.com/office/drawing/2014/main" val="3195020444"/>
                  </a:ext>
                </a:extLst>
              </a:tr>
              <a:tr h="370840">
                <a:tc>
                  <a:txBody>
                    <a:bodyPr/>
                    <a:lstStyle/>
                    <a:p>
                      <a:r>
                        <a:rPr lang="en-GB" sz="1600" dirty="0"/>
                        <a:t>Diploma in Vehicle Inspection (VRQ)</a:t>
                      </a:r>
                    </a:p>
                  </a:txBody>
                  <a:tcPr/>
                </a:tc>
                <a:tc>
                  <a:txBody>
                    <a:bodyPr/>
                    <a:lstStyle/>
                    <a:p>
                      <a:pPr algn="ctr"/>
                      <a:r>
                        <a:rPr lang="en-GB" sz="1600" dirty="0"/>
                        <a:t>24</a:t>
                      </a:r>
                    </a:p>
                  </a:txBody>
                  <a:tcPr anchor="ctr"/>
                </a:tc>
                <a:tc>
                  <a:txBody>
                    <a:bodyPr/>
                    <a:lstStyle/>
                    <a:p>
                      <a:pPr algn="ctr"/>
                      <a:r>
                        <a:rPr lang="en-GB" sz="1600" dirty="0"/>
                        <a:t>2</a:t>
                      </a:r>
                    </a:p>
                  </a:txBody>
                  <a:tcPr anchor="ctr"/>
                </a:tc>
                <a:tc>
                  <a:txBody>
                    <a:bodyPr/>
                    <a:lstStyle/>
                    <a:p>
                      <a:r>
                        <a:rPr lang="en-GB" sz="1600" dirty="0"/>
                        <a:t>16-19</a:t>
                      </a:r>
                    </a:p>
                  </a:txBody>
                  <a:tcPr anchor="ctr"/>
                </a:tc>
                <a:extLst>
                  <a:ext uri="{0D108BD9-81ED-4DB2-BD59-A6C34878D82A}">
                    <a16:rowId xmlns:a16="http://schemas.microsoft.com/office/drawing/2014/main" val="4164888789"/>
                  </a:ext>
                </a:extLst>
              </a:tr>
            </a:tbl>
          </a:graphicData>
        </a:graphic>
      </p:graphicFrame>
      <p:sp>
        <p:nvSpPr>
          <p:cNvPr id="5" name="TextBox 4">
            <a:extLst>
              <a:ext uri="{FF2B5EF4-FFF2-40B4-BE49-F238E27FC236}">
                <a16:creationId xmlns:a16="http://schemas.microsoft.com/office/drawing/2014/main" id="{DA3B78B2-6A3A-D1A7-B4CE-B3CC44EB028B}"/>
              </a:ext>
            </a:extLst>
          </p:cNvPr>
          <p:cNvSpPr txBox="1"/>
          <p:nvPr/>
        </p:nvSpPr>
        <p:spPr>
          <a:xfrm>
            <a:off x="0" y="6606649"/>
            <a:ext cx="6094562" cy="251351"/>
          </a:xfrm>
          <a:prstGeom prst="rect">
            <a:avLst/>
          </a:prstGeom>
          <a:noFill/>
        </p:spPr>
        <p:txBody>
          <a:bodyPr wrap="squar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1000" b="1" i="1" u="none" strike="noStrike" kern="100" cap="none" spc="0" normalizeH="0" baseline="0" noProof="0" dirty="0">
                <a:ln>
                  <a:noFill/>
                </a:ln>
                <a:solidFill>
                  <a:prstClr val="black"/>
                </a:solidFill>
                <a:effectLst/>
                <a:uLnTx/>
                <a:uFillTx/>
                <a:latin typeface="Aptos" panose="02110004020202020204"/>
                <a:ea typeface="Calibri" panose="020F0502020204030204" pitchFamily="34" charset="0"/>
                <a:cs typeface="Calibri" panose="020F0502020204030204" pitchFamily="34" charset="0"/>
              </a:rPr>
              <a:t>Source: </a:t>
            </a:r>
            <a:r>
              <a:rPr lang="en-GB" sz="1000" b="1" i="1" kern="100" dirty="0">
                <a:solidFill>
                  <a:prstClr val="black"/>
                </a:solidFill>
                <a:latin typeface="Aptos" panose="02110004020202020204"/>
                <a:ea typeface="Calibri" panose="020F0502020204030204" pitchFamily="34" charset="0"/>
                <a:cs typeface="Calibri" panose="020F0502020204030204" pitchFamily="34" charset="0"/>
              </a:rPr>
              <a:t>DfE</a:t>
            </a:r>
            <a:endParaRPr kumimoji="0" lang="en-GB" sz="1100" b="0" i="0" u="none" strike="noStrike" kern="100" cap="none" spc="0" normalizeH="0" baseline="0" noProof="0" dirty="0">
              <a:ln>
                <a:noFill/>
              </a:ln>
              <a:solidFill>
                <a:prstClr val="black"/>
              </a:solidFill>
              <a:effectLst/>
              <a:uLnTx/>
              <a:uFillTx/>
              <a:latin typeface="Aptos" panose="02110004020202020204"/>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60915907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53A3C7-B26E-74CD-49EB-70AA41E8CA00}"/>
              </a:ext>
            </a:extLst>
          </p:cNvPr>
          <p:cNvSpPr>
            <a:spLocks noGrp="1"/>
          </p:cNvSpPr>
          <p:nvPr>
            <p:ph type="title"/>
          </p:nvPr>
        </p:nvSpPr>
        <p:spPr>
          <a:xfrm>
            <a:off x="838200" y="180977"/>
            <a:ext cx="10515600" cy="874937"/>
          </a:xfrm>
        </p:spPr>
        <p:txBody>
          <a:bodyPr>
            <a:noAutofit/>
          </a:bodyPr>
          <a:lstStyle/>
          <a:p>
            <a:r>
              <a:rPr lang="en-GB" sz="2400" b="1" dirty="0"/>
              <a:t>12. More young people are choosing to go to university at age 18 and locally, the University of Cumbria is the dominant HE provider. </a:t>
            </a:r>
          </a:p>
        </p:txBody>
      </p:sp>
      <p:sp>
        <p:nvSpPr>
          <p:cNvPr id="3" name="Content Placeholder 2">
            <a:extLst>
              <a:ext uri="{FF2B5EF4-FFF2-40B4-BE49-F238E27FC236}">
                <a16:creationId xmlns:a16="http://schemas.microsoft.com/office/drawing/2014/main" id="{4EB75CFE-B105-45E2-967E-627311280333}"/>
              </a:ext>
            </a:extLst>
          </p:cNvPr>
          <p:cNvSpPr>
            <a:spLocks noGrp="1"/>
          </p:cNvSpPr>
          <p:nvPr>
            <p:ph idx="1"/>
          </p:nvPr>
        </p:nvSpPr>
        <p:spPr>
          <a:xfrm>
            <a:off x="838200" y="1125309"/>
            <a:ext cx="5802086" cy="5329920"/>
          </a:xfrm>
        </p:spPr>
        <p:txBody>
          <a:bodyPr>
            <a:normAutofit fontScale="92500" lnSpcReduction="20000"/>
          </a:bodyPr>
          <a:lstStyle/>
          <a:p>
            <a:pPr>
              <a:lnSpc>
                <a:spcPct val="110000"/>
              </a:lnSpc>
            </a:pPr>
            <a:r>
              <a:rPr lang="en-US" sz="2000" dirty="0"/>
              <a:t>Cumberland has seen increases in the proportion of young people choosing to study at university.</a:t>
            </a:r>
          </a:p>
          <a:p>
            <a:pPr>
              <a:lnSpc>
                <a:spcPct val="110000"/>
              </a:lnSpc>
            </a:pPr>
            <a:r>
              <a:rPr lang="en-US" sz="2000" dirty="0"/>
              <a:t>Between 2018/19 and 2021/22, the number of Cumbria residents who were first degree students grew from 7950 to 8675. The largest increases were with the University of Cumbria (+150), the Open University (+135) and the University of Central Lancashire (+105). </a:t>
            </a:r>
          </a:p>
          <a:p>
            <a:pPr>
              <a:lnSpc>
                <a:spcPct val="110000"/>
              </a:lnSpc>
            </a:pPr>
            <a:r>
              <a:rPr lang="en-US" sz="2000" dirty="0"/>
              <a:t>The University of Cumbria dominates HE provision locally (c7000 undergraduates) but Lakes College, Gen2 and Carlisle College all deliver volumes in the hundreds (mainly part-time courses to working people).</a:t>
            </a:r>
          </a:p>
          <a:p>
            <a:pPr>
              <a:lnSpc>
                <a:spcPct val="110000"/>
              </a:lnSpc>
            </a:pPr>
            <a:r>
              <a:rPr lang="en-US" sz="2000" dirty="0"/>
              <a:t>Half of UC’s undergraduate enrolments are in ‘subjects allied to medicine’, then ‘business and management’ and ‘education and training’. There is no construction and very little engineering provision at </a:t>
            </a:r>
            <a:r>
              <a:rPr lang="en-US" sz="2000" dirty="0" err="1"/>
              <a:t>UoC</a:t>
            </a:r>
            <a:r>
              <a:rPr lang="en-US" sz="2000" dirty="0"/>
              <a:t>. </a:t>
            </a:r>
            <a:endParaRPr lang="en-GB" sz="2000" dirty="0"/>
          </a:p>
          <a:p>
            <a:endParaRPr lang="en-US" sz="2000" dirty="0"/>
          </a:p>
          <a:p>
            <a:endParaRPr lang="en-US" sz="2000" dirty="0"/>
          </a:p>
          <a:p>
            <a:endParaRPr lang="en-GB" sz="2000" dirty="0"/>
          </a:p>
          <a:p>
            <a:endParaRPr lang="en-GB" dirty="0"/>
          </a:p>
        </p:txBody>
      </p:sp>
      <p:sp>
        <p:nvSpPr>
          <p:cNvPr id="4" name="Slide Number Placeholder 3">
            <a:extLst>
              <a:ext uri="{FF2B5EF4-FFF2-40B4-BE49-F238E27FC236}">
                <a16:creationId xmlns:a16="http://schemas.microsoft.com/office/drawing/2014/main" id="{5FFE9DBA-5EFF-CB2E-9E8B-6E594E9DCB5B}"/>
              </a:ext>
            </a:extLst>
          </p:cNvPr>
          <p:cNvSpPr>
            <a:spLocks noGrp="1"/>
          </p:cNvSpPr>
          <p:nvPr>
            <p:ph type="sldNum" sz="quarter" idx="10"/>
          </p:nvPr>
        </p:nvSpPr>
        <p:spPr/>
        <p:txBody>
          <a:bodyPr/>
          <a:lstStyle/>
          <a:p>
            <a:fld id="{448EACA5-4A10-C245-AACC-7BCD12649055}" type="slidenum">
              <a:rPr lang="en-US" smtClean="0"/>
              <a:pPr/>
              <a:t>21</a:t>
            </a:fld>
            <a:endParaRPr lang="en-US"/>
          </a:p>
        </p:txBody>
      </p:sp>
      <p:graphicFrame>
        <p:nvGraphicFramePr>
          <p:cNvPr id="5" name="Chart 4">
            <a:extLst>
              <a:ext uri="{FF2B5EF4-FFF2-40B4-BE49-F238E27FC236}">
                <a16:creationId xmlns:a16="http://schemas.microsoft.com/office/drawing/2014/main" id="{994F79F3-F9F5-0A96-2CC2-7786295A8A18}"/>
              </a:ext>
            </a:extLst>
          </p:cNvPr>
          <p:cNvGraphicFramePr>
            <a:graphicFrameLocks/>
          </p:cNvGraphicFramePr>
          <p:nvPr>
            <p:extLst>
              <p:ext uri="{D42A27DB-BD31-4B8C-83A1-F6EECF244321}">
                <p14:modId xmlns:p14="http://schemas.microsoft.com/office/powerpoint/2010/main" val="1689845341"/>
              </p:ext>
            </p:extLst>
          </p:nvPr>
        </p:nvGraphicFramePr>
        <p:xfrm>
          <a:off x="6640286" y="1214437"/>
          <a:ext cx="5442857" cy="4772706"/>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49294522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0BE9C27-0EDF-AA8C-F024-E5A93950ED56}"/>
              </a:ext>
            </a:extLst>
          </p:cNvPr>
          <p:cNvSpPr>
            <a:spLocks noGrp="1"/>
          </p:cNvSpPr>
          <p:nvPr>
            <p:ph type="title"/>
          </p:nvPr>
        </p:nvSpPr>
        <p:spPr/>
        <p:txBody>
          <a:bodyPr>
            <a:normAutofit/>
          </a:bodyPr>
          <a:lstStyle/>
          <a:p>
            <a:r>
              <a:rPr lang="en-GB" sz="4400" b="1" dirty="0"/>
              <a:t>4. Interview feedback</a:t>
            </a:r>
          </a:p>
        </p:txBody>
      </p:sp>
      <p:sp>
        <p:nvSpPr>
          <p:cNvPr id="6" name="Text Placeholder 5">
            <a:extLst>
              <a:ext uri="{FF2B5EF4-FFF2-40B4-BE49-F238E27FC236}">
                <a16:creationId xmlns:a16="http://schemas.microsoft.com/office/drawing/2014/main" id="{912ACBB2-AC5E-9249-2D5F-409E45565167}"/>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81E1EDBE-AF7C-6271-27DC-F3B32FBBE5C5}"/>
              </a:ext>
            </a:extLst>
          </p:cNvPr>
          <p:cNvSpPr>
            <a:spLocks noGrp="1"/>
          </p:cNvSpPr>
          <p:nvPr>
            <p:ph type="sldNum" sz="quarter" idx="10"/>
          </p:nvPr>
        </p:nvSpPr>
        <p:spPr/>
        <p:txBody>
          <a:bodyPr/>
          <a:lstStyle/>
          <a:p>
            <a:fld id="{448EACA5-4A10-C245-AACC-7BCD12649055}" type="slidenum">
              <a:rPr lang="en-US" smtClean="0"/>
              <a:pPr/>
              <a:t>22</a:t>
            </a:fld>
            <a:endParaRPr lang="en-US"/>
          </a:p>
        </p:txBody>
      </p:sp>
    </p:spTree>
    <p:extLst>
      <p:ext uri="{BB962C8B-B14F-4D97-AF65-F5344CB8AC3E}">
        <p14:creationId xmlns:p14="http://schemas.microsoft.com/office/powerpoint/2010/main" val="148473694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DF78FC3-B3C9-7C8E-0C73-D9631AA06507}"/>
              </a:ext>
            </a:extLst>
          </p:cNvPr>
          <p:cNvSpPr>
            <a:spLocks noGrp="1"/>
          </p:cNvSpPr>
          <p:nvPr>
            <p:ph type="title"/>
          </p:nvPr>
        </p:nvSpPr>
        <p:spPr>
          <a:xfrm>
            <a:off x="631372" y="365128"/>
            <a:ext cx="10515600" cy="644744"/>
          </a:xfrm>
        </p:spPr>
        <p:txBody>
          <a:bodyPr>
            <a:normAutofit/>
          </a:bodyPr>
          <a:lstStyle/>
          <a:p>
            <a:r>
              <a:rPr lang="en-GB" sz="3200" b="1" dirty="0"/>
              <a:t>Overview</a:t>
            </a:r>
          </a:p>
        </p:txBody>
      </p:sp>
      <p:sp>
        <p:nvSpPr>
          <p:cNvPr id="6" name="Content Placeholder 5">
            <a:extLst>
              <a:ext uri="{FF2B5EF4-FFF2-40B4-BE49-F238E27FC236}">
                <a16:creationId xmlns:a16="http://schemas.microsoft.com/office/drawing/2014/main" id="{04774C64-3039-CAF2-9F34-6B5F49B4ADF1}"/>
              </a:ext>
            </a:extLst>
          </p:cNvPr>
          <p:cNvSpPr>
            <a:spLocks noGrp="1"/>
          </p:cNvSpPr>
          <p:nvPr>
            <p:ph idx="1"/>
          </p:nvPr>
        </p:nvSpPr>
        <p:spPr>
          <a:xfrm>
            <a:off x="631372" y="1009872"/>
            <a:ext cx="10515600" cy="5699050"/>
          </a:xfrm>
        </p:spPr>
        <p:txBody>
          <a:bodyPr>
            <a:normAutofit/>
          </a:bodyPr>
          <a:lstStyle/>
          <a:p>
            <a:pPr marL="0" indent="0">
              <a:lnSpc>
                <a:spcPct val="100000"/>
              </a:lnSpc>
              <a:spcBef>
                <a:spcPts val="0"/>
              </a:spcBef>
              <a:spcAft>
                <a:spcPts val="600"/>
              </a:spcAft>
              <a:buNone/>
            </a:pPr>
            <a:r>
              <a:rPr lang="en-GB" sz="2000" dirty="0">
                <a:effectLst/>
                <a:ea typeface="Calibri" panose="020F0502020204030204" pitchFamily="34" charset="0"/>
              </a:rPr>
              <a:t>As noted above, the team interviewed a total of 40 individuals at 35 different organisations, mostly employers in the construction and engineering sectors. </a:t>
            </a:r>
          </a:p>
          <a:p>
            <a:pPr marL="0" indent="0">
              <a:lnSpc>
                <a:spcPct val="100000"/>
              </a:lnSpc>
              <a:spcBef>
                <a:spcPts val="0"/>
              </a:spcBef>
              <a:spcAft>
                <a:spcPts val="600"/>
              </a:spcAft>
              <a:buNone/>
            </a:pPr>
            <a:r>
              <a:rPr lang="en-GB" sz="2000" dirty="0">
                <a:solidFill>
                  <a:srgbClr val="000000"/>
                </a:solidFill>
                <a:ea typeface="Calibri" panose="020F0502020204030204" pitchFamily="34" charset="0"/>
              </a:rPr>
              <a:t>Interviews were semi-structured, informed by a discussion guide that was informed by the emerging evidence from the project’s data review phase. Subsequent lines of enquiry were developed and agreed with the client. These included in relation to:</a:t>
            </a:r>
          </a:p>
          <a:p>
            <a:pPr>
              <a:lnSpc>
                <a:spcPct val="100000"/>
              </a:lnSpc>
              <a:spcBef>
                <a:spcPts val="0"/>
              </a:spcBef>
              <a:spcAft>
                <a:spcPts val="600"/>
              </a:spcAft>
            </a:pPr>
            <a:r>
              <a:rPr lang="en-GB" sz="2000" dirty="0">
                <a:solidFill>
                  <a:srgbClr val="000000"/>
                </a:solidFill>
                <a:ea typeface="Calibri" panose="020F0502020204030204" pitchFamily="34" charset="0"/>
              </a:rPr>
              <a:t>Employers’ current and anticipated future skills needs (key occupational skills shortages; gaps in the skills of existing workers, etc)</a:t>
            </a:r>
          </a:p>
          <a:p>
            <a:pPr>
              <a:lnSpc>
                <a:spcPct val="100000"/>
              </a:lnSpc>
              <a:spcBef>
                <a:spcPts val="0"/>
              </a:spcBef>
              <a:spcAft>
                <a:spcPts val="600"/>
              </a:spcAft>
            </a:pPr>
            <a:r>
              <a:rPr lang="en-GB" sz="2000" dirty="0">
                <a:solidFill>
                  <a:srgbClr val="000000"/>
                </a:solidFill>
                <a:ea typeface="Calibri" panose="020F0502020204030204" pitchFamily="34" charset="0"/>
              </a:rPr>
              <a:t>The experience of employers in seeking to address these skills needs (approaches to recruitment and retention)</a:t>
            </a:r>
          </a:p>
          <a:p>
            <a:pPr>
              <a:lnSpc>
                <a:spcPct val="100000"/>
              </a:lnSpc>
              <a:spcBef>
                <a:spcPts val="0"/>
              </a:spcBef>
              <a:spcAft>
                <a:spcPts val="600"/>
              </a:spcAft>
            </a:pPr>
            <a:r>
              <a:rPr lang="en-GB" sz="2000" dirty="0">
                <a:solidFill>
                  <a:srgbClr val="000000"/>
                </a:solidFill>
                <a:ea typeface="Calibri" panose="020F0502020204030204" pitchFamily="34" charset="0"/>
              </a:rPr>
              <a:t>The role that education and training providers play, working with employers to respond to the latter’s skills needs</a:t>
            </a:r>
          </a:p>
          <a:p>
            <a:pPr>
              <a:lnSpc>
                <a:spcPct val="100000"/>
              </a:lnSpc>
              <a:spcBef>
                <a:spcPts val="0"/>
              </a:spcBef>
              <a:spcAft>
                <a:spcPts val="600"/>
              </a:spcAft>
            </a:pPr>
            <a:r>
              <a:rPr lang="en-GB" sz="2000" dirty="0">
                <a:solidFill>
                  <a:srgbClr val="000000"/>
                </a:solidFill>
                <a:ea typeface="Calibri" panose="020F0502020204030204" pitchFamily="34" charset="0"/>
              </a:rPr>
              <a:t>The role required of other stakeholders, such as networks, groups, local civic leaders, etc</a:t>
            </a:r>
          </a:p>
          <a:p>
            <a:pPr marL="0" indent="0">
              <a:lnSpc>
                <a:spcPct val="100000"/>
              </a:lnSpc>
              <a:spcBef>
                <a:spcPts val="0"/>
              </a:spcBef>
              <a:spcAft>
                <a:spcPts val="600"/>
              </a:spcAft>
              <a:buNone/>
            </a:pPr>
            <a:r>
              <a:rPr lang="en-GB" sz="2000" b="1" dirty="0">
                <a:solidFill>
                  <a:srgbClr val="000000"/>
                </a:solidFill>
                <a:effectLst/>
                <a:ea typeface="Calibri" panose="020F0502020204030204" pitchFamily="34" charset="0"/>
              </a:rPr>
              <a:t>A summary of feedback from these interviews (grouped by theme) is presented below</a:t>
            </a:r>
            <a:r>
              <a:rPr lang="en-GB" sz="2000" dirty="0">
                <a:solidFill>
                  <a:srgbClr val="000000"/>
                </a:solidFill>
                <a:effectLst/>
                <a:ea typeface="Calibri" panose="020F0502020204030204" pitchFamily="34" charset="0"/>
              </a:rPr>
              <a:t>. </a:t>
            </a:r>
          </a:p>
          <a:p>
            <a:pPr marL="0" indent="0">
              <a:lnSpc>
                <a:spcPct val="100000"/>
              </a:lnSpc>
              <a:spcBef>
                <a:spcPts val="0"/>
              </a:spcBef>
              <a:buNone/>
            </a:pPr>
            <a:r>
              <a:rPr lang="en-GB" sz="2000" b="1" dirty="0">
                <a:solidFill>
                  <a:srgbClr val="000000"/>
                </a:solidFill>
                <a:effectLst/>
                <a:ea typeface="Calibri" panose="020F0502020204030204" pitchFamily="34" charset="0"/>
              </a:rPr>
              <a:t>A set of case studies highlighting noteworthy practice shared by interviewees is at Annex A. </a:t>
            </a:r>
          </a:p>
        </p:txBody>
      </p:sp>
      <p:sp>
        <p:nvSpPr>
          <p:cNvPr id="4" name="Slide Number Placeholder 3">
            <a:extLst>
              <a:ext uri="{FF2B5EF4-FFF2-40B4-BE49-F238E27FC236}">
                <a16:creationId xmlns:a16="http://schemas.microsoft.com/office/drawing/2014/main" id="{C7087091-2AD4-BE09-EBF3-9227C90FAA37}"/>
              </a:ext>
            </a:extLst>
          </p:cNvPr>
          <p:cNvSpPr>
            <a:spLocks noGrp="1"/>
          </p:cNvSpPr>
          <p:nvPr>
            <p:ph type="sldNum" sz="quarter" idx="10"/>
          </p:nvPr>
        </p:nvSpPr>
        <p:spPr/>
        <p:txBody>
          <a:bodyPr/>
          <a:lstStyle/>
          <a:p>
            <a:fld id="{448EACA5-4A10-C245-AACC-7BCD12649055}" type="slidenum">
              <a:rPr lang="en-US" smtClean="0"/>
              <a:pPr/>
              <a:t>23</a:t>
            </a:fld>
            <a:endParaRPr lang="en-US" dirty="0"/>
          </a:p>
        </p:txBody>
      </p:sp>
    </p:spTree>
    <p:extLst>
      <p:ext uri="{BB962C8B-B14F-4D97-AF65-F5344CB8AC3E}">
        <p14:creationId xmlns:p14="http://schemas.microsoft.com/office/powerpoint/2010/main" val="295414325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474BF1-6F9E-C02C-ED1C-D501C6818D94}"/>
              </a:ext>
            </a:extLst>
          </p:cNvPr>
          <p:cNvSpPr>
            <a:spLocks noGrp="1"/>
          </p:cNvSpPr>
          <p:nvPr>
            <p:ph type="title"/>
          </p:nvPr>
        </p:nvSpPr>
        <p:spPr>
          <a:xfrm>
            <a:off x="838200" y="365127"/>
            <a:ext cx="10515600" cy="762633"/>
          </a:xfrm>
        </p:spPr>
        <p:txBody>
          <a:bodyPr>
            <a:normAutofit/>
          </a:bodyPr>
          <a:lstStyle/>
          <a:p>
            <a:r>
              <a:rPr lang="en-GB" sz="3200" b="1" dirty="0"/>
              <a:t>Interview feedback – skills shortages and their impact</a:t>
            </a:r>
          </a:p>
        </p:txBody>
      </p:sp>
      <p:graphicFrame>
        <p:nvGraphicFramePr>
          <p:cNvPr id="4" name="Content Placeholder 3">
            <a:extLst>
              <a:ext uri="{FF2B5EF4-FFF2-40B4-BE49-F238E27FC236}">
                <a16:creationId xmlns:a16="http://schemas.microsoft.com/office/drawing/2014/main" id="{6C337BF5-3B74-F604-72F7-762B4323A93B}"/>
              </a:ext>
            </a:extLst>
          </p:cNvPr>
          <p:cNvGraphicFramePr>
            <a:graphicFrameLocks noGrp="1"/>
          </p:cNvGraphicFramePr>
          <p:nvPr>
            <p:ph idx="1"/>
            <p:extLst>
              <p:ext uri="{D42A27DB-BD31-4B8C-83A1-F6EECF244321}">
                <p14:modId xmlns:p14="http://schemas.microsoft.com/office/powerpoint/2010/main" val="2539510144"/>
              </p:ext>
            </p:extLst>
          </p:nvPr>
        </p:nvGraphicFramePr>
        <p:xfrm>
          <a:off x="838200" y="1271359"/>
          <a:ext cx="11024326" cy="5217160"/>
        </p:xfrm>
        <a:graphic>
          <a:graphicData uri="http://schemas.openxmlformats.org/drawingml/2006/table">
            <a:tbl>
              <a:tblPr firstRow="1" bandRow="1">
                <a:tableStyleId>{5C22544A-7EE6-4342-B048-85BDC9FD1C3A}</a:tableStyleId>
              </a:tblPr>
              <a:tblGrid>
                <a:gridCol w="4220754">
                  <a:extLst>
                    <a:ext uri="{9D8B030D-6E8A-4147-A177-3AD203B41FA5}">
                      <a16:colId xmlns:a16="http://schemas.microsoft.com/office/drawing/2014/main" val="3111661303"/>
                    </a:ext>
                  </a:extLst>
                </a:gridCol>
                <a:gridCol w="6803572">
                  <a:extLst>
                    <a:ext uri="{9D8B030D-6E8A-4147-A177-3AD203B41FA5}">
                      <a16:colId xmlns:a16="http://schemas.microsoft.com/office/drawing/2014/main" val="3719366738"/>
                    </a:ext>
                  </a:extLst>
                </a:gridCol>
              </a:tblGrid>
              <a:tr h="370840">
                <a:tc>
                  <a:txBody>
                    <a:bodyPr/>
                    <a:lstStyle/>
                    <a:p>
                      <a:r>
                        <a:rPr lang="en-GB" dirty="0"/>
                        <a:t>Headline</a:t>
                      </a:r>
                    </a:p>
                  </a:txBody>
                  <a:tcPr/>
                </a:tc>
                <a:tc>
                  <a:txBody>
                    <a:bodyPr/>
                    <a:lstStyle/>
                    <a:p>
                      <a:r>
                        <a:rPr lang="en-GB" dirty="0"/>
                        <a:t>More details</a:t>
                      </a:r>
                    </a:p>
                  </a:txBody>
                  <a:tcPr/>
                </a:tc>
                <a:extLst>
                  <a:ext uri="{0D108BD9-81ED-4DB2-BD59-A6C34878D82A}">
                    <a16:rowId xmlns:a16="http://schemas.microsoft.com/office/drawing/2014/main" val="3019040454"/>
                  </a:ext>
                </a:extLst>
              </a:tr>
              <a:tr h="370840">
                <a:tc>
                  <a:txBody>
                    <a:bodyPr/>
                    <a:lstStyle/>
                    <a:p>
                      <a:r>
                        <a:rPr lang="en-GB" b="1" dirty="0"/>
                        <a:t>Skills shortages are a well-recognised issue that go beyond the engineering and manufacturing sector. </a:t>
                      </a:r>
                      <a:endParaRPr lang="en-GB" dirty="0"/>
                    </a:p>
                  </a:txBody>
                  <a:tcPr/>
                </a:tc>
                <a:tc>
                  <a:txBody>
                    <a:bodyPr/>
                    <a:lstStyle/>
                    <a:p>
                      <a:r>
                        <a:rPr lang="en-GB" dirty="0"/>
                        <a:t>Issues are most acute in engineering but reportedly a wide range of employers are struggling to recruit and retain staff – teachers, police, bus drivers, etc – </a:t>
                      </a:r>
                      <a:r>
                        <a:rPr lang="en-GB" b="0" dirty="0"/>
                        <a:t>unintended wider societal impact.</a:t>
                      </a:r>
                    </a:p>
                  </a:txBody>
                  <a:tcPr/>
                </a:tc>
                <a:extLst>
                  <a:ext uri="{0D108BD9-81ED-4DB2-BD59-A6C34878D82A}">
                    <a16:rowId xmlns:a16="http://schemas.microsoft.com/office/drawing/2014/main" val="2510640967"/>
                  </a:ext>
                </a:extLst>
              </a:tr>
              <a:tr h="370840">
                <a:tc>
                  <a:txBody>
                    <a:bodyPr/>
                    <a:lstStyle/>
                    <a:p>
                      <a:r>
                        <a:rPr lang="en-GB" b="1" dirty="0"/>
                        <a:t>Skills shortages are becoming an existential threat to some Cumberland employers.</a:t>
                      </a:r>
                    </a:p>
                  </a:txBody>
                  <a:tcPr/>
                </a:tc>
                <a:tc>
                  <a:txBody>
                    <a:bodyPr/>
                    <a:lstStyle/>
                    <a:p>
                      <a:r>
                        <a:rPr lang="en-GB" dirty="0"/>
                        <a:t>Employers report no signs that things are improving, quite the opposite. Anecdotal feedback about firms leaving – mid-sized employers, not just smaller firms (some of whom are closing). </a:t>
                      </a:r>
                    </a:p>
                  </a:txBody>
                  <a:tcPr/>
                </a:tc>
                <a:extLst>
                  <a:ext uri="{0D108BD9-81ED-4DB2-BD59-A6C34878D82A}">
                    <a16:rowId xmlns:a16="http://schemas.microsoft.com/office/drawing/2014/main" val="1982858109"/>
                  </a:ext>
                </a:extLst>
              </a:tr>
              <a:tr h="370840">
                <a:tc>
                  <a:txBody>
                    <a:bodyPr/>
                    <a:lstStyle/>
                    <a:p>
                      <a:r>
                        <a:rPr lang="en-GB" b="1" dirty="0"/>
                        <a:t>Problematic recruitment practices reportedly used by employers that are not honouring prior commitments</a:t>
                      </a:r>
                      <a:endParaRPr lang="en-GB" dirty="0"/>
                    </a:p>
                  </a:txBody>
                  <a:tcPr/>
                </a:tc>
                <a:tc>
                  <a:txBody>
                    <a:bodyPr/>
                    <a:lstStyle/>
                    <a:p>
                      <a:r>
                        <a:rPr lang="en-GB" dirty="0"/>
                        <a:t>Widespread ‘poaching’ of staff often from firms that the recruiting employer is working with, on a highly informal basis. </a:t>
                      </a:r>
                      <a:r>
                        <a:rPr lang="en-GB" dirty="0">
                          <a:solidFill>
                            <a:schemeClr val="tx1">
                              <a:lumMod val="50000"/>
                            </a:schemeClr>
                          </a:solidFill>
                        </a:rPr>
                        <a:t>Engineering and manufacturing firms report being worst affected, especially those in close proximity to Sellafield (or in the decommissioning supply chain).</a:t>
                      </a:r>
                    </a:p>
                  </a:txBody>
                  <a:tcPr/>
                </a:tc>
                <a:extLst>
                  <a:ext uri="{0D108BD9-81ED-4DB2-BD59-A6C34878D82A}">
                    <a16:rowId xmlns:a16="http://schemas.microsoft.com/office/drawing/2014/main" val="1909192375"/>
                  </a:ext>
                </a:extLst>
              </a:tr>
              <a:tr h="370840">
                <a:tc>
                  <a:txBody>
                    <a:bodyPr/>
                    <a:lstStyle/>
                    <a:p>
                      <a:r>
                        <a:rPr lang="en-GB" b="1" dirty="0"/>
                        <a:t>Nuclear decommissioning is driving a distorted labour market</a:t>
                      </a:r>
                      <a:endParaRPr lang="en-GB" dirty="0"/>
                    </a:p>
                  </a:txBody>
                  <a:tcPr/>
                </a:tc>
                <a:tc>
                  <a:txBody>
                    <a:bodyPr/>
                    <a:lstStyle/>
                    <a:p>
                      <a:r>
                        <a:rPr lang="en-GB" dirty="0"/>
                        <a:t>We heard quite a lot of resentment from other employers about the impact that this is having on their ability to operate, creating a reputational issue for nuclear decommissioning employers. </a:t>
                      </a:r>
                    </a:p>
                  </a:txBody>
                  <a:tcPr/>
                </a:tc>
                <a:extLst>
                  <a:ext uri="{0D108BD9-81ED-4DB2-BD59-A6C34878D82A}">
                    <a16:rowId xmlns:a16="http://schemas.microsoft.com/office/drawing/2014/main" val="2982040302"/>
                  </a:ext>
                </a:extLst>
              </a:tr>
              <a:tr h="370840">
                <a:tc>
                  <a:txBody>
                    <a:bodyPr/>
                    <a:lstStyle/>
                    <a:p>
                      <a:r>
                        <a:rPr lang="en-GB" b="1" dirty="0"/>
                        <a:t>But the primary – often sole – response from employers to skills shortages is to fuel spiralling wages</a:t>
                      </a:r>
                    </a:p>
                  </a:txBody>
                  <a:tcPr/>
                </a:tc>
                <a:tc>
                  <a:txBody>
                    <a:bodyPr/>
                    <a:lstStyle/>
                    <a:p>
                      <a:r>
                        <a:rPr lang="en-GB" dirty="0"/>
                        <a:t>No sense from employers of any broader sea change (with a couple of notable exceptions) in their approaches to recruiting </a:t>
                      </a:r>
                      <a:r>
                        <a:rPr lang="en-GB" dirty="0">
                          <a:solidFill>
                            <a:schemeClr val="tx1">
                              <a:lumMod val="50000"/>
                            </a:schemeClr>
                          </a:solidFill>
                        </a:rPr>
                        <a:t>and developing talent. </a:t>
                      </a:r>
                    </a:p>
                  </a:txBody>
                  <a:tcPr/>
                </a:tc>
                <a:extLst>
                  <a:ext uri="{0D108BD9-81ED-4DB2-BD59-A6C34878D82A}">
                    <a16:rowId xmlns:a16="http://schemas.microsoft.com/office/drawing/2014/main" val="1711337391"/>
                  </a:ext>
                </a:extLst>
              </a:tr>
            </a:tbl>
          </a:graphicData>
        </a:graphic>
      </p:graphicFrame>
    </p:spTree>
    <p:extLst>
      <p:ext uri="{BB962C8B-B14F-4D97-AF65-F5344CB8AC3E}">
        <p14:creationId xmlns:p14="http://schemas.microsoft.com/office/powerpoint/2010/main" val="342438462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474BF1-6F9E-C02C-ED1C-D501C6818D94}"/>
              </a:ext>
            </a:extLst>
          </p:cNvPr>
          <p:cNvSpPr>
            <a:spLocks noGrp="1"/>
          </p:cNvSpPr>
          <p:nvPr>
            <p:ph type="title"/>
          </p:nvPr>
        </p:nvSpPr>
        <p:spPr>
          <a:xfrm>
            <a:off x="838200" y="365127"/>
            <a:ext cx="10515600" cy="762633"/>
          </a:xfrm>
        </p:spPr>
        <p:txBody>
          <a:bodyPr>
            <a:normAutofit/>
          </a:bodyPr>
          <a:lstStyle/>
          <a:p>
            <a:r>
              <a:rPr lang="en-GB" sz="3200" b="1" dirty="0"/>
              <a:t>Interview feedback – skills shortages and their impact</a:t>
            </a:r>
          </a:p>
        </p:txBody>
      </p:sp>
      <p:graphicFrame>
        <p:nvGraphicFramePr>
          <p:cNvPr id="4" name="Content Placeholder 3">
            <a:extLst>
              <a:ext uri="{FF2B5EF4-FFF2-40B4-BE49-F238E27FC236}">
                <a16:creationId xmlns:a16="http://schemas.microsoft.com/office/drawing/2014/main" id="{6C337BF5-3B74-F604-72F7-762B4323A93B}"/>
              </a:ext>
            </a:extLst>
          </p:cNvPr>
          <p:cNvGraphicFramePr>
            <a:graphicFrameLocks noGrp="1"/>
          </p:cNvGraphicFramePr>
          <p:nvPr>
            <p:ph idx="1"/>
            <p:extLst>
              <p:ext uri="{D42A27DB-BD31-4B8C-83A1-F6EECF244321}">
                <p14:modId xmlns:p14="http://schemas.microsoft.com/office/powerpoint/2010/main" val="1083184754"/>
              </p:ext>
            </p:extLst>
          </p:nvPr>
        </p:nvGraphicFramePr>
        <p:xfrm>
          <a:off x="853439" y="1127760"/>
          <a:ext cx="11131731" cy="5400040"/>
        </p:xfrm>
        <a:graphic>
          <a:graphicData uri="http://schemas.openxmlformats.org/drawingml/2006/table">
            <a:tbl>
              <a:tblPr firstRow="1" bandRow="1">
                <a:tableStyleId>{5C22544A-7EE6-4342-B048-85BDC9FD1C3A}</a:tableStyleId>
              </a:tblPr>
              <a:tblGrid>
                <a:gridCol w="4369140">
                  <a:extLst>
                    <a:ext uri="{9D8B030D-6E8A-4147-A177-3AD203B41FA5}">
                      <a16:colId xmlns:a16="http://schemas.microsoft.com/office/drawing/2014/main" val="3111661303"/>
                    </a:ext>
                  </a:extLst>
                </a:gridCol>
                <a:gridCol w="6762591">
                  <a:extLst>
                    <a:ext uri="{9D8B030D-6E8A-4147-A177-3AD203B41FA5}">
                      <a16:colId xmlns:a16="http://schemas.microsoft.com/office/drawing/2014/main" val="3719366738"/>
                    </a:ext>
                  </a:extLst>
                </a:gridCol>
              </a:tblGrid>
              <a:tr h="370840">
                <a:tc>
                  <a:txBody>
                    <a:bodyPr/>
                    <a:lstStyle/>
                    <a:p>
                      <a:r>
                        <a:rPr lang="en-GB" dirty="0"/>
                        <a:t>Headline</a:t>
                      </a:r>
                    </a:p>
                  </a:txBody>
                  <a:tcPr/>
                </a:tc>
                <a:tc>
                  <a:txBody>
                    <a:bodyPr/>
                    <a:lstStyle/>
                    <a:p>
                      <a:r>
                        <a:rPr lang="en-GB" dirty="0"/>
                        <a:t>More details</a:t>
                      </a:r>
                    </a:p>
                  </a:txBody>
                  <a:tcPr/>
                </a:tc>
                <a:extLst>
                  <a:ext uri="{0D108BD9-81ED-4DB2-BD59-A6C34878D82A}">
                    <a16:rowId xmlns:a16="http://schemas.microsoft.com/office/drawing/2014/main" val="3019040454"/>
                  </a:ext>
                </a:extLst>
              </a:tr>
              <a:tr h="370840">
                <a:tc>
                  <a:txBody>
                    <a:bodyPr/>
                    <a:lstStyle/>
                    <a:p>
                      <a:r>
                        <a:rPr lang="en-GB" b="1" dirty="0"/>
                        <a:t>Employers are seeing further pressure on the labour market from:</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lang="en-GB" b="0" dirty="0"/>
                        <a:t>Ageing </a:t>
                      </a:r>
                      <a:r>
                        <a:rPr lang="en-GB" b="0"/>
                        <a:t>workforce reaching </a:t>
                      </a:r>
                      <a:r>
                        <a:rPr lang="en-GB" b="0" dirty="0"/>
                        <a:t>retirement</a:t>
                      </a:r>
                    </a:p>
                    <a:p>
                      <a:pPr marL="285750" indent="-285750">
                        <a:buFontTx/>
                        <a:buChar char="-"/>
                      </a:pPr>
                      <a:r>
                        <a:rPr lang="en-GB" b="0" dirty="0"/>
                        <a:t>BAE Systems, who are in rapid expansion mode, exceeding Sellafield</a:t>
                      </a:r>
                    </a:p>
                    <a:p>
                      <a:pPr marL="285750" indent="-285750">
                        <a:buFontTx/>
                        <a:buChar char="-"/>
                      </a:pPr>
                      <a:r>
                        <a:rPr lang="en-GB" b="0" dirty="0"/>
                        <a:t>New £250m Plutonium plant, National Grid upgrade – more to come</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Employers report growing numbers of staff leaving to nuclear decommissioning roles. </a:t>
                      </a:r>
                    </a:p>
                    <a:p>
                      <a:r>
                        <a:rPr lang="en-GB" b="0" dirty="0"/>
                        <a:t>Homeworking means the commute to BAE in Barrow tolerable (1-2 days per week) from West Cumbria. </a:t>
                      </a:r>
                    </a:p>
                    <a:p>
                      <a:r>
                        <a:rPr lang="en-GB" b="0" dirty="0"/>
                        <a:t>Awareness that Sellafield and BAE are, to some extent, competing in a national labour market. </a:t>
                      </a:r>
                    </a:p>
                  </a:txBody>
                  <a:tcPr/>
                </a:tc>
                <a:extLst>
                  <a:ext uri="{0D108BD9-81ED-4DB2-BD59-A6C34878D82A}">
                    <a16:rowId xmlns:a16="http://schemas.microsoft.com/office/drawing/2014/main" val="2510640967"/>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Lack of available talent may put future investments at risk</a:t>
                      </a:r>
                    </a:p>
                  </a:txBody>
                  <a:tcPr/>
                </a:tc>
                <a:tc>
                  <a:txBody>
                    <a:bodyPr/>
                    <a:lstStyle/>
                    <a:p>
                      <a:r>
                        <a:rPr lang="en-GB" dirty="0"/>
                        <a:t>This applies to the willingness of individuals firms to invest, as well as concerns that major investors may go elsewhere.</a:t>
                      </a:r>
                    </a:p>
                  </a:txBody>
                  <a:tcPr/>
                </a:tc>
                <a:extLst>
                  <a:ext uri="{0D108BD9-81ED-4DB2-BD59-A6C34878D82A}">
                    <a16:rowId xmlns:a16="http://schemas.microsoft.com/office/drawing/2014/main" val="944847101"/>
                  </a:ext>
                </a:extLst>
              </a:tr>
              <a:tr h="370840">
                <a:tc>
                  <a:txBody>
                    <a:bodyPr/>
                    <a:lstStyle/>
                    <a:p>
                      <a:r>
                        <a:rPr lang="en-GB" b="1" dirty="0"/>
                        <a:t>Smaller employers are especially vulnerable to the impact of skills shortages</a:t>
                      </a:r>
                      <a:endParaRPr lang="en-GB" dirty="0"/>
                    </a:p>
                  </a:txBody>
                  <a:tcPr/>
                </a:tc>
                <a:tc>
                  <a:txBody>
                    <a:bodyPr/>
                    <a:lstStyle/>
                    <a:p>
                      <a:r>
                        <a:rPr lang="en-GB" dirty="0"/>
                        <a:t>This is because they appear more likely to have an old workforce (reluctant to recruit under-25s) and don’t have a training function so have lower capacity to respond. </a:t>
                      </a:r>
                    </a:p>
                    <a:p>
                      <a:r>
                        <a:rPr lang="en-GB" dirty="0"/>
                        <a:t>Concerns expressed about the resilience of smaller employers, demoralisation/exhaustion with ongoing labour supply issues. </a:t>
                      </a:r>
                    </a:p>
                    <a:p>
                      <a:r>
                        <a:rPr lang="en-GB" dirty="0"/>
                        <a:t>Staff from small employers that close are quickly snapped up. </a:t>
                      </a:r>
                    </a:p>
                  </a:txBody>
                  <a:tcPr/>
                </a:tc>
                <a:extLst>
                  <a:ext uri="{0D108BD9-81ED-4DB2-BD59-A6C34878D82A}">
                    <a16:rowId xmlns:a16="http://schemas.microsoft.com/office/drawing/2014/main" val="1982858109"/>
                  </a:ext>
                </a:extLst>
              </a:tr>
              <a:tr h="370840">
                <a:tc>
                  <a:txBody>
                    <a:bodyPr/>
                    <a:lstStyle/>
                    <a:p>
                      <a:r>
                        <a:rPr lang="en-GB" b="1" dirty="0"/>
                        <a:t>Occupations identified as having skills shortages are too numerous to mention</a:t>
                      </a:r>
                    </a:p>
                  </a:txBody>
                  <a:tcPr/>
                </a:tc>
                <a:tc>
                  <a:txBody>
                    <a:bodyPr/>
                    <a:lstStyle/>
                    <a:p>
                      <a:r>
                        <a:rPr lang="en-GB" dirty="0"/>
                        <a:t>Very wide range of occupations highlighted, mainly at professional level e.g. Project Managers, Electrical Engineers, Quantity Surveyors</a:t>
                      </a:r>
                    </a:p>
                  </a:txBody>
                  <a:tcPr/>
                </a:tc>
                <a:extLst>
                  <a:ext uri="{0D108BD9-81ED-4DB2-BD59-A6C34878D82A}">
                    <a16:rowId xmlns:a16="http://schemas.microsoft.com/office/drawing/2014/main" val="3250679656"/>
                  </a:ext>
                </a:extLst>
              </a:tr>
            </a:tbl>
          </a:graphicData>
        </a:graphic>
      </p:graphicFrame>
    </p:spTree>
    <p:extLst>
      <p:ext uri="{BB962C8B-B14F-4D97-AF65-F5344CB8AC3E}">
        <p14:creationId xmlns:p14="http://schemas.microsoft.com/office/powerpoint/2010/main" val="428348668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474BF1-6F9E-C02C-ED1C-D501C6818D94}"/>
              </a:ext>
            </a:extLst>
          </p:cNvPr>
          <p:cNvSpPr>
            <a:spLocks noGrp="1"/>
          </p:cNvSpPr>
          <p:nvPr>
            <p:ph type="title"/>
          </p:nvPr>
        </p:nvSpPr>
        <p:spPr>
          <a:xfrm>
            <a:off x="838200" y="365127"/>
            <a:ext cx="10515600" cy="447673"/>
          </a:xfrm>
        </p:spPr>
        <p:txBody>
          <a:bodyPr>
            <a:noAutofit/>
          </a:bodyPr>
          <a:lstStyle/>
          <a:p>
            <a:r>
              <a:rPr lang="en-GB" sz="3200" b="1" dirty="0"/>
              <a:t>Interview feedback – education and training provision</a:t>
            </a:r>
          </a:p>
        </p:txBody>
      </p:sp>
      <p:graphicFrame>
        <p:nvGraphicFramePr>
          <p:cNvPr id="4" name="Content Placeholder 3">
            <a:extLst>
              <a:ext uri="{FF2B5EF4-FFF2-40B4-BE49-F238E27FC236}">
                <a16:creationId xmlns:a16="http://schemas.microsoft.com/office/drawing/2014/main" id="{6C337BF5-3B74-F604-72F7-762B4323A93B}"/>
              </a:ext>
            </a:extLst>
          </p:cNvPr>
          <p:cNvGraphicFramePr>
            <a:graphicFrameLocks noGrp="1"/>
          </p:cNvGraphicFramePr>
          <p:nvPr>
            <p:ph idx="1"/>
            <p:extLst>
              <p:ext uri="{D42A27DB-BD31-4B8C-83A1-F6EECF244321}">
                <p14:modId xmlns:p14="http://schemas.microsoft.com/office/powerpoint/2010/main" val="2524724137"/>
              </p:ext>
            </p:extLst>
          </p:nvPr>
        </p:nvGraphicFramePr>
        <p:xfrm>
          <a:off x="838200" y="883920"/>
          <a:ext cx="11008360" cy="5857240"/>
        </p:xfrm>
        <a:graphic>
          <a:graphicData uri="http://schemas.openxmlformats.org/drawingml/2006/table">
            <a:tbl>
              <a:tblPr firstRow="1" bandRow="1">
                <a:tableStyleId>{5C22544A-7EE6-4342-B048-85BDC9FD1C3A}</a:tableStyleId>
              </a:tblPr>
              <a:tblGrid>
                <a:gridCol w="4365171">
                  <a:extLst>
                    <a:ext uri="{9D8B030D-6E8A-4147-A177-3AD203B41FA5}">
                      <a16:colId xmlns:a16="http://schemas.microsoft.com/office/drawing/2014/main" val="3111661303"/>
                    </a:ext>
                  </a:extLst>
                </a:gridCol>
                <a:gridCol w="6643189">
                  <a:extLst>
                    <a:ext uri="{9D8B030D-6E8A-4147-A177-3AD203B41FA5}">
                      <a16:colId xmlns:a16="http://schemas.microsoft.com/office/drawing/2014/main" val="3719366738"/>
                    </a:ext>
                  </a:extLst>
                </a:gridCol>
              </a:tblGrid>
              <a:tr h="370840">
                <a:tc>
                  <a:txBody>
                    <a:bodyPr/>
                    <a:lstStyle/>
                    <a:p>
                      <a:r>
                        <a:rPr lang="en-GB" dirty="0"/>
                        <a:t>Headline</a:t>
                      </a:r>
                    </a:p>
                  </a:txBody>
                  <a:tcPr/>
                </a:tc>
                <a:tc>
                  <a:txBody>
                    <a:bodyPr/>
                    <a:lstStyle/>
                    <a:p>
                      <a:r>
                        <a:rPr lang="en-GB" dirty="0"/>
                        <a:t>More details</a:t>
                      </a:r>
                    </a:p>
                  </a:txBody>
                  <a:tcPr/>
                </a:tc>
                <a:extLst>
                  <a:ext uri="{0D108BD9-81ED-4DB2-BD59-A6C34878D82A}">
                    <a16:rowId xmlns:a16="http://schemas.microsoft.com/office/drawing/2014/main" val="3019040454"/>
                  </a:ext>
                </a:extLst>
              </a:tr>
              <a:tr h="370840">
                <a:tc>
                  <a:txBody>
                    <a:bodyPr/>
                    <a:lstStyle/>
                    <a:p>
                      <a:r>
                        <a:rPr lang="en-GB" b="1" dirty="0"/>
                        <a:t>Providers report learner demand is robust for engineering and construction careers.</a:t>
                      </a:r>
                      <a:endParaRPr lang="en-GB" dirty="0"/>
                    </a:p>
                  </a:txBody>
                  <a:tcPr/>
                </a:tc>
                <a:tc>
                  <a:txBody>
                    <a:bodyPr/>
                    <a:lstStyle/>
                    <a:p>
                      <a:r>
                        <a:rPr lang="en-GB" b="0" dirty="0"/>
                        <a:t>All providers reported strong, continuing demand, primarily for apprenticeships. </a:t>
                      </a:r>
                    </a:p>
                  </a:txBody>
                  <a:tcPr/>
                </a:tc>
                <a:extLst>
                  <a:ext uri="{0D108BD9-81ED-4DB2-BD59-A6C34878D82A}">
                    <a16:rowId xmlns:a16="http://schemas.microsoft.com/office/drawing/2014/main" val="2510640967"/>
                  </a:ext>
                </a:extLst>
              </a:tr>
              <a:tr h="370840">
                <a:tc>
                  <a:txBody>
                    <a:bodyPr/>
                    <a:lstStyle/>
                    <a:p>
                      <a:r>
                        <a:rPr lang="en-GB" b="1" dirty="0"/>
                        <a:t>However local employers report insufficient numbers of young people interested in construction and engineering careers.</a:t>
                      </a:r>
                    </a:p>
                  </a:txBody>
                  <a:tcPr/>
                </a:tc>
                <a:tc>
                  <a:txBody>
                    <a:bodyPr/>
                    <a:lstStyle/>
                    <a:p>
                      <a:r>
                        <a:rPr lang="en-GB" dirty="0"/>
                        <a:t>Some employers think that learner interest might end at BAE Systems and Sellafield. Interest in what happens to young people who apply to BAE or Sellafield but are not recruited by either. </a:t>
                      </a:r>
                    </a:p>
                  </a:txBody>
                  <a:tcPr/>
                </a:tc>
                <a:extLst>
                  <a:ext uri="{0D108BD9-81ED-4DB2-BD59-A6C34878D82A}">
                    <a16:rowId xmlns:a16="http://schemas.microsoft.com/office/drawing/2014/main" val="1909192375"/>
                  </a:ext>
                </a:extLst>
              </a:tr>
              <a:tr h="370840">
                <a:tc>
                  <a:txBody>
                    <a:bodyPr/>
                    <a:lstStyle/>
                    <a:p>
                      <a:r>
                        <a:rPr lang="en-GB" b="1" dirty="0"/>
                        <a:t>The gap in university-led engineering and construction higher education is a continuing issue for some employers.</a:t>
                      </a:r>
                    </a:p>
                  </a:txBody>
                  <a:tcPr/>
                </a:tc>
                <a:tc>
                  <a:txBody>
                    <a:bodyPr/>
                    <a:lstStyle/>
                    <a:p>
                      <a:r>
                        <a:rPr lang="en-GB" dirty="0"/>
                        <a:t>Challenges appear to focus on ensuring that students can be attracted to come and study in Cumbria, thus de-risking a move by an HEI to address this gap Suggestions include offering sponsored UG provision, work placements, work experience, etc</a:t>
                      </a:r>
                    </a:p>
                  </a:txBody>
                  <a:tcPr/>
                </a:tc>
                <a:extLst>
                  <a:ext uri="{0D108BD9-81ED-4DB2-BD59-A6C34878D82A}">
                    <a16:rowId xmlns:a16="http://schemas.microsoft.com/office/drawing/2014/main" val="2982040302"/>
                  </a:ext>
                </a:extLst>
              </a:tr>
              <a:tr h="370840">
                <a:tc>
                  <a:txBody>
                    <a:bodyPr/>
                    <a:lstStyle/>
                    <a:p>
                      <a:r>
                        <a:rPr lang="en-GB" b="1" dirty="0"/>
                        <a:t>Providers indicate that employer interest in training is often limited to apprenticeships. </a:t>
                      </a:r>
                    </a:p>
                  </a:txBody>
                  <a:tcPr/>
                </a:tc>
                <a:tc>
                  <a:txBody>
                    <a:bodyPr/>
                    <a:lstStyle/>
                    <a:p>
                      <a:r>
                        <a:rPr lang="en-GB" dirty="0"/>
                        <a:t>Viability of apprenticeship provision for providers is marginal at best, especially in engineering, though providers also recognise that they haven’t engaged employers well on other forms of provision. </a:t>
                      </a:r>
                    </a:p>
                  </a:txBody>
                  <a:tcPr/>
                </a:tc>
                <a:extLst>
                  <a:ext uri="{0D108BD9-81ED-4DB2-BD59-A6C34878D82A}">
                    <a16:rowId xmlns:a16="http://schemas.microsoft.com/office/drawing/2014/main" val="2665429795"/>
                  </a:ext>
                </a:extLst>
              </a:tr>
              <a:tr h="370840">
                <a:tc>
                  <a:txBody>
                    <a:bodyPr/>
                    <a:lstStyle/>
                    <a:p>
                      <a:r>
                        <a:rPr lang="en-GB" b="1" dirty="0"/>
                        <a:t>Some employers dissatisfied with apprenticeship reform and the availability of niche provision.</a:t>
                      </a:r>
                    </a:p>
                  </a:txBody>
                  <a:tcPr/>
                </a:tc>
                <a:tc>
                  <a:txBody>
                    <a:bodyPr/>
                    <a:lstStyle/>
                    <a:p>
                      <a:r>
                        <a:rPr lang="en-GB" dirty="0"/>
                        <a:t>Construction firms sending learners out of area; </a:t>
                      </a:r>
                      <a:r>
                        <a:rPr lang="en-GB" dirty="0">
                          <a:solidFill>
                            <a:schemeClr val="tx1">
                              <a:lumMod val="50000"/>
                            </a:schemeClr>
                          </a:solidFill>
                        </a:rPr>
                        <a:t>no advanced manufacturing apprenticeship operator standard available – local firms working in collaboration to fill the gap</a:t>
                      </a:r>
                    </a:p>
                  </a:txBody>
                  <a:tcPr/>
                </a:tc>
                <a:extLst>
                  <a:ext uri="{0D108BD9-81ED-4DB2-BD59-A6C34878D82A}">
                    <a16:rowId xmlns:a16="http://schemas.microsoft.com/office/drawing/2014/main" val="1433796610"/>
                  </a:ext>
                </a:extLst>
              </a:tr>
              <a:tr h="370840">
                <a:tc>
                  <a:txBody>
                    <a:bodyPr/>
                    <a:lstStyle/>
                    <a:p>
                      <a:r>
                        <a:rPr lang="en-GB" b="1" dirty="0"/>
                        <a:t>Several employers reported frustration at what they saw as nugatory and unhelpful provider competition - ‘unwanted noise’.</a:t>
                      </a:r>
                    </a:p>
                  </a:txBody>
                  <a:tcPr/>
                </a:tc>
                <a:tc>
                  <a:txBody>
                    <a:bodyPr/>
                    <a:lstStyle/>
                    <a:p>
                      <a:r>
                        <a:rPr lang="en-GB" dirty="0"/>
                        <a:t>Providers recognise this too, however their system incentives (procurement opportunities) provides limited scope for collaboration currently. </a:t>
                      </a:r>
                    </a:p>
                  </a:txBody>
                  <a:tcPr/>
                </a:tc>
                <a:extLst>
                  <a:ext uri="{0D108BD9-81ED-4DB2-BD59-A6C34878D82A}">
                    <a16:rowId xmlns:a16="http://schemas.microsoft.com/office/drawing/2014/main" val="2755021053"/>
                  </a:ext>
                </a:extLst>
              </a:tr>
            </a:tbl>
          </a:graphicData>
        </a:graphic>
      </p:graphicFrame>
    </p:spTree>
    <p:extLst>
      <p:ext uri="{BB962C8B-B14F-4D97-AF65-F5344CB8AC3E}">
        <p14:creationId xmlns:p14="http://schemas.microsoft.com/office/powerpoint/2010/main" val="204747438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474BF1-6F9E-C02C-ED1C-D501C6818D94}"/>
              </a:ext>
            </a:extLst>
          </p:cNvPr>
          <p:cNvSpPr>
            <a:spLocks noGrp="1"/>
          </p:cNvSpPr>
          <p:nvPr>
            <p:ph type="title"/>
          </p:nvPr>
        </p:nvSpPr>
        <p:spPr>
          <a:xfrm>
            <a:off x="838200" y="365127"/>
            <a:ext cx="10515600" cy="560159"/>
          </a:xfrm>
        </p:spPr>
        <p:txBody>
          <a:bodyPr>
            <a:normAutofit/>
          </a:bodyPr>
          <a:lstStyle/>
          <a:p>
            <a:r>
              <a:rPr lang="en-GB" sz="3200" b="1" dirty="0"/>
              <a:t>Interview feedback – education and training provision (2)</a:t>
            </a:r>
          </a:p>
        </p:txBody>
      </p:sp>
      <p:graphicFrame>
        <p:nvGraphicFramePr>
          <p:cNvPr id="4" name="Content Placeholder 3">
            <a:extLst>
              <a:ext uri="{FF2B5EF4-FFF2-40B4-BE49-F238E27FC236}">
                <a16:creationId xmlns:a16="http://schemas.microsoft.com/office/drawing/2014/main" id="{6C337BF5-3B74-F604-72F7-762B4323A93B}"/>
              </a:ext>
            </a:extLst>
          </p:cNvPr>
          <p:cNvGraphicFramePr>
            <a:graphicFrameLocks noGrp="1"/>
          </p:cNvGraphicFramePr>
          <p:nvPr>
            <p:ph idx="1"/>
            <p:extLst>
              <p:ext uri="{D42A27DB-BD31-4B8C-83A1-F6EECF244321}">
                <p14:modId xmlns:p14="http://schemas.microsoft.com/office/powerpoint/2010/main" val="2196931684"/>
              </p:ext>
            </p:extLst>
          </p:nvPr>
        </p:nvGraphicFramePr>
        <p:xfrm>
          <a:off x="838200" y="925286"/>
          <a:ext cx="11002554" cy="5217160"/>
        </p:xfrm>
        <a:graphic>
          <a:graphicData uri="http://schemas.openxmlformats.org/drawingml/2006/table">
            <a:tbl>
              <a:tblPr firstRow="1" bandRow="1">
                <a:tableStyleId>{5C22544A-7EE6-4342-B048-85BDC9FD1C3A}</a:tableStyleId>
              </a:tblPr>
              <a:tblGrid>
                <a:gridCol w="4405288">
                  <a:extLst>
                    <a:ext uri="{9D8B030D-6E8A-4147-A177-3AD203B41FA5}">
                      <a16:colId xmlns:a16="http://schemas.microsoft.com/office/drawing/2014/main" val="3111661303"/>
                    </a:ext>
                  </a:extLst>
                </a:gridCol>
                <a:gridCol w="6597266">
                  <a:extLst>
                    <a:ext uri="{9D8B030D-6E8A-4147-A177-3AD203B41FA5}">
                      <a16:colId xmlns:a16="http://schemas.microsoft.com/office/drawing/2014/main" val="3719366738"/>
                    </a:ext>
                  </a:extLst>
                </a:gridCol>
              </a:tblGrid>
              <a:tr h="370840">
                <a:tc>
                  <a:txBody>
                    <a:bodyPr/>
                    <a:lstStyle/>
                    <a:p>
                      <a:r>
                        <a:rPr lang="en-GB" dirty="0"/>
                        <a:t>Headline</a:t>
                      </a:r>
                    </a:p>
                  </a:txBody>
                  <a:tcPr/>
                </a:tc>
                <a:tc>
                  <a:txBody>
                    <a:bodyPr/>
                    <a:lstStyle/>
                    <a:p>
                      <a:r>
                        <a:rPr lang="en-GB" dirty="0"/>
                        <a:t>More details</a:t>
                      </a:r>
                    </a:p>
                  </a:txBody>
                  <a:tcPr/>
                </a:tc>
                <a:extLst>
                  <a:ext uri="{0D108BD9-81ED-4DB2-BD59-A6C34878D82A}">
                    <a16:rowId xmlns:a16="http://schemas.microsoft.com/office/drawing/2014/main" val="3019040454"/>
                  </a:ext>
                </a:extLst>
              </a:tr>
              <a:tr h="370840">
                <a:tc>
                  <a:txBody>
                    <a:bodyPr/>
                    <a:lstStyle/>
                    <a:p>
                      <a:r>
                        <a:rPr lang="en-GB" b="1" dirty="0"/>
                        <a:t>Providers have ongoing difficulties recruiting and retaining skills staff.</a:t>
                      </a:r>
                    </a:p>
                  </a:txBody>
                  <a:tcPr/>
                </a:tc>
                <a:tc>
                  <a:txBody>
                    <a:bodyPr/>
                    <a:lstStyle/>
                    <a:p>
                      <a:r>
                        <a:rPr lang="en-GB" b="0" dirty="0"/>
                        <a:t>While it affects much FE provision, it is most acute in engineering and construction - much higher pay is available from industry. Some employers also remarked on how a solution to this is important. </a:t>
                      </a:r>
                    </a:p>
                  </a:txBody>
                  <a:tcPr/>
                </a:tc>
                <a:extLst>
                  <a:ext uri="{0D108BD9-81ED-4DB2-BD59-A6C34878D82A}">
                    <a16:rowId xmlns:a16="http://schemas.microsoft.com/office/drawing/2014/main" val="2510640967"/>
                  </a:ext>
                </a:extLst>
              </a:tr>
              <a:tr h="370840">
                <a:tc>
                  <a:txBody>
                    <a:bodyPr/>
                    <a:lstStyle/>
                    <a:p>
                      <a:r>
                        <a:rPr lang="en-GB" b="1" dirty="0"/>
                        <a:t>Questions raised about the extent and robustness of employer networks in relation to skills, while…some SMEs feel they are not well engaged by providers who focus on volume demand employers.</a:t>
                      </a:r>
                    </a:p>
                  </a:txBody>
                  <a:tcPr/>
                </a:tc>
                <a:tc>
                  <a:txBody>
                    <a:bodyPr/>
                    <a:lstStyle/>
                    <a:p>
                      <a:r>
                        <a:rPr lang="en-GB" dirty="0"/>
                        <a:t>There appears to be a chequered history to attempts to foster engineering employer collaborations, but this appears to be less of an issue in construction (perhaps due to CITB’s role and funds). </a:t>
                      </a:r>
                    </a:p>
                    <a:p>
                      <a:r>
                        <a:rPr lang="en-GB" dirty="0"/>
                        <a:t>The recent Apprenticeships for Manufacturers work is a positive step forward – some interest in how this might best move forward. </a:t>
                      </a:r>
                    </a:p>
                  </a:txBody>
                  <a:tcPr/>
                </a:tc>
                <a:extLst>
                  <a:ext uri="{0D108BD9-81ED-4DB2-BD59-A6C34878D82A}">
                    <a16:rowId xmlns:a16="http://schemas.microsoft.com/office/drawing/2014/main" val="1909192375"/>
                  </a:ext>
                </a:extLst>
              </a:tr>
              <a:tr h="370840">
                <a:tc>
                  <a:txBody>
                    <a:bodyPr/>
                    <a:lstStyle/>
                    <a:p>
                      <a:r>
                        <a:rPr lang="en-GB" b="1" dirty="0"/>
                        <a:t>Modest progress reported in generating interest from female learners.</a:t>
                      </a:r>
                    </a:p>
                  </a:txBody>
                  <a:tcPr/>
                </a:tc>
                <a:tc>
                  <a:txBody>
                    <a:bodyPr/>
                    <a:lstStyle/>
                    <a:p>
                      <a:r>
                        <a:rPr lang="en-GB" dirty="0"/>
                        <a:t>Colleges report some new, good practices to encourage more women into construction and engineering training. </a:t>
                      </a:r>
                    </a:p>
                  </a:txBody>
                  <a:tcPr/>
                </a:tc>
                <a:extLst>
                  <a:ext uri="{0D108BD9-81ED-4DB2-BD59-A6C34878D82A}">
                    <a16:rowId xmlns:a16="http://schemas.microsoft.com/office/drawing/2014/main" val="874471610"/>
                  </a:ext>
                </a:extLst>
              </a:tr>
              <a:tr h="460375">
                <a:tc>
                  <a:txBody>
                    <a:bodyPr/>
                    <a:lstStyle/>
                    <a:p>
                      <a:r>
                        <a:rPr lang="en-GB" b="1" dirty="0"/>
                        <a:t>Providers report greater focus by employers on engaging hard to reach groups.</a:t>
                      </a:r>
                    </a:p>
                  </a:txBody>
                  <a:tcPr/>
                </a:tc>
                <a:tc>
                  <a:txBody>
                    <a:bodyPr/>
                    <a:lstStyle/>
                    <a:p>
                      <a:r>
                        <a:rPr lang="en-GB" b="0" dirty="0"/>
                        <a:t>This is reported as partly borne of necessity owing to labour shortages. The focus is largely on L2 job entry, functional skills and CRB checks create barriers. </a:t>
                      </a:r>
                    </a:p>
                  </a:txBody>
                  <a:tcPr/>
                </a:tc>
                <a:extLst>
                  <a:ext uri="{0D108BD9-81ED-4DB2-BD59-A6C34878D82A}">
                    <a16:rowId xmlns:a16="http://schemas.microsoft.com/office/drawing/2014/main" val="25053733"/>
                  </a:ext>
                </a:extLst>
              </a:tr>
              <a:tr h="460375">
                <a:tc>
                  <a:txBody>
                    <a:bodyPr/>
                    <a:lstStyle/>
                    <a:p>
                      <a:r>
                        <a:rPr lang="en-GB" b="1" dirty="0"/>
                        <a:t>Employers expressed concerns about the behaviours and expectations of some young people.</a:t>
                      </a:r>
                    </a:p>
                  </a:txBody>
                  <a:tcPr/>
                </a:tc>
                <a:tc>
                  <a:txBody>
                    <a:bodyPr/>
                    <a:lstStyle/>
                    <a:p>
                      <a:r>
                        <a:rPr lang="en-GB" dirty="0"/>
                        <a:t>Lack of competence coupled with unrealistic pay and career progression expectations (latter point applies to all ages) is impacting on employer confidence recruiting young people. </a:t>
                      </a:r>
                    </a:p>
                  </a:txBody>
                  <a:tcPr/>
                </a:tc>
                <a:extLst>
                  <a:ext uri="{0D108BD9-81ED-4DB2-BD59-A6C34878D82A}">
                    <a16:rowId xmlns:a16="http://schemas.microsoft.com/office/drawing/2014/main" val="2665429795"/>
                  </a:ext>
                </a:extLst>
              </a:tr>
            </a:tbl>
          </a:graphicData>
        </a:graphic>
      </p:graphicFrame>
    </p:spTree>
    <p:extLst>
      <p:ext uri="{BB962C8B-B14F-4D97-AF65-F5344CB8AC3E}">
        <p14:creationId xmlns:p14="http://schemas.microsoft.com/office/powerpoint/2010/main" val="407983176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474BF1-6F9E-C02C-ED1C-D501C6818D94}"/>
              </a:ext>
            </a:extLst>
          </p:cNvPr>
          <p:cNvSpPr>
            <a:spLocks noGrp="1"/>
          </p:cNvSpPr>
          <p:nvPr>
            <p:ph type="title"/>
          </p:nvPr>
        </p:nvSpPr>
        <p:spPr>
          <a:xfrm>
            <a:off x="838200" y="365127"/>
            <a:ext cx="10515600" cy="762633"/>
          </a:xfrm>
        </p:spPr>
        <p:txBody>
          <a:bodyPr>
            <a:normAutofit fontScale="90000"/>
          </a:bodyPr>
          <a:lstStyle/>
          <a:p>
            <a:r>
              <a:rPr lang="en-GB" sz="3600" b="1" dirty="0"/>
              <a:t>Interview feedback – attracting and retaining talent in Cumberland</a:t>
            </a:r>
          </a:p>
        </p:txBody>
      </p:sp>
      <p:graphicFrame>
        <p:nvGraphicFramePr>
          <p:cNvPr id="4" name="Content Placeholder 3">
            <a:extLst>
              <a:ext uri="{FF2B5EF4-FFF2-40B4-BE49-F238E27FC236}">
                <a16:creationId xmlns:a16="http://schemas.microsoft.com/office/drawing/2014/main" id="{6C337BF5-3B74-F604-72F7-762B4323A93B}"/>
              </a:ext>
            </a:extLst>
          </p:cNvPr>
          <p:cNvGraphicFramePr>
            <a:graphicFrameLocks noGrp="1"/>
          </p:cNvGraphicFramePr>
          <p:nvPr>
            <p:ph idx="1"/>
            <p:extLst>
              <p:ext uri="{D42A27DB-BD31-4B8C-83A1-F6EECF244321}">
                <p14:modId xmlns:p14="http://schemas.microsoft.com/office/powerpoint/2010/main" val="3498380741"/>
              </p:ext>
            </p:extLst>
          </p:nvPr>
        </p:nvGraphicFramePr>
        <p:xfrm>
          <a:off x="751114" y="1230539"/>
          <a:ext cx="11288486" cy="5491480"/>
        </p:xfrm>
        <a:graphic>
          <a:graphicData uri="http://schemas.openxmlformats.org/drawingml/2006/table">
            <a:tbl>
              <a:tblPr firstRow="1" bandRow="1">
                <a:tableStyleId>{5C22544A-7EE6-4342-B048-85BDC9FD1C3A}</a:tableStyleId>
              </a:tblPr>
              <a:tblGrid>
                <a:gridCol w="4085661">
                  <a:extLst>
                    <a:ext uri="{9D8B030D-6E8A-4147-A177-3AD203B41FA5}">
                      <a16:colId xmlns:a16="http://schemas.microsoft.com/office/drawing/2014/main" val="3111661303"/>
                    </a:ext>
                  </a:extLst>
                </a:gridCol>
                <a:gridCol w="7202825">
                  <a:extLst>
                    <a:ext uri="{9D8B030D-6E8A-4147-A177-3AD203B41FA5}">
                      <a16:colId xmlns:a16="http://schemas.microsoft.com/office/drawing/2014/main" val="3719366738"/>
                    </a:ext>
                  </a:extLst>
                </a:gridCol>
              </a:tblGrid>
              <a:tr h="370840">
                <a:tc>
                  <a:txBody>
                    <a:bodyPr/>
                    <a:lstStyle/>
                    <a:p>
                      <a:r>
                        <a:rPr lang="en-GB" dirty="0"/>
                        <a:t>Headline</a:t>
                      </a:r>
                    </a:p>
                  </a:txBody>
                  <a:tcPr/>
                </a:tc>
                <a:tc>
                  <a:txBody>
                    <a:bodyPr/>
                    <a:lstStyle/>
                    <a:p>
                      <a:r>
                        <a:rPr lang="en-GB" dirty="0"/>
                        <a:t>More details</a:t>
                      </a:r>
                    </a:p>
                  </a:txBody>
                  <a:tcPr/>
                </a:tc>
                <a:extLst>
                  <a:ext uri="{0D108BD9-81ED-4DB2-BD59-A6C34878D82A}">
                    <a16:rowId xmlns:a16="http://schemas.microsoft.com/office/drawing/2014/main" val="3019040454"/>
                  </a:ext>
                </a:extLst>
              </a:tr>
              <a:tr h="501015">
                <a:tc>
                  <a:txBody>
                    <a:bodyPr/>
                    <a:lstStyle/>
                    <a:p>
                      <a:r>
                        <a:rPr lang="en-GB" b="1" dirty="0"/>
                        <a:t>Widely-held view from employers and other stakeholders that civic leadership is crucial to developing a plan for a sustainable labour market. </a:t>
                      </a:r>
                    </a:p>
                  </a:txBody>
                  <a:tcPr/>
                </a:tc>
                <a:tc>
                  <a:txBody>
                    <a:bodyPr/>
                    <a:lstStyle/>
                    <a:p>
                      <a:r>
                        <a:rPr lang="en-GB" b="0" dirty="0"/>
                        <a:t>Clear sense that high level civic leadership can convene and act as arbiter locally, lobby externally (Government) where required, providing stewardship of the economy and labour market. </a:t>
                      </a:r>
                    </a:p>
                  </a:txBody>
                  <a:tcPr/>
                </a:tc>
                <a:extLst>
                  <a:ext uri="{0D108BD9-81ED-4DB2-BD59-A6C34878D82A}">
                    <a16:rowId xmlns:a16="http://schemas.microsoft.com/office/drawing/2014/main" val="2792994494"/>
                  </a:ext>
                </a:extLst>
              </a:tr>
              <a:tr h="50101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Absence of a clear Cumbria / Cumberland proposition was remarked upon by several interviewees </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Cumberland cannot compete with major urban centres, so a distinctive offer is needed to attract young people and professionals. Some suggested that Barrow is further ahead on this, aided by financial support from BAE Systems. </a:t>
                      </a:r>
                    </a:p>
                  </a:txBody>
                  <a:tcPr/>
                </a:tc>
                <a:extLst>
                  <a:ext uri="{0D108BD9-81ED-4DB2-BD59-A6C34878D82A}">
                    <a16:rowId xmlns:a16="http://schemas.microsoft.com/office/drawing/2014/main" val="1936039858"/>
                  </a:ext>
                </a:extLst>
              </a:tr>
              <a:tr h="501015">
                <a:tc>
                  <a:txBody>
                    <a:bodyPr/>
                    <a:lstStyle/>
                    <a:p>
                      <a:r>
                        <a:rPr lang="en-GB" b="1" dirty="0"/>
                        <a:t>Sense from interviewees that Cumberland retains more young people than most places</a:t>
                      </a:r>
                      <a:endParaRPr lang="en-GB" dirty="0"/>
                    </a:p>
                  </a:txBody>
                  <a:tcPr/>
                </a:tc>
                <a:tc>
                  <a:txBody>
                    <a:bodyPr/>
                    <a:lstStyle/>
                    <a:p>
                      <a:r>
                        <a:rPr lang="en-GB" b="0" dirty="0"/>
                        <a:t>Cumberland (and Furness) is one of the few places where young people can get well paid, secure work with low-</a:t>
                      </a:r>
                      <a:r>
                        <a:rPr lang="en-GB" b="0" dirty="0" err="1"/>
                        <a:t>ish</a:t>
                      </a:r>
                      <a:r>
                        <a:rPr lang="en-GB" b="0" dirty="0"/>
                        <a:t> barriers to entry. “</a:t>
                      </a:r>
                      <a:r>
                        <a:rPr lang="en-GB" b="0" i="1" dirty="0"/>
                        <a:t>The brightest and best choose apprenticeships.</a:t>
                      </a:r>
                      <a:r>
                        <a:rPr lang="en-GB" b="0" dirty="0"/>
                        <a:t>”</a:t>
                      </a:r>
                    </a:p>
                  </a:txBody>
                  <a:tcPr/>
                </a:tc>
                <a:extLst>
                  <a:ext uri="{0D108BD9-81ED-4DB2-BD59-A6C34878D82A}">
                    <a16:rowId xmlns:a16="http://schemas.microsoft.com/office/drawing/2014/main" val="2510640967"/>
                  </a:ext>
                </a:extLst>
              </a:tr>
              <a:tr h="370840">
                <a:tc>
                  <a:txBody>
                    <a:bodyPr/>
                    <a:lstStyle/>
                    <a:p>
                      <a:r>
                        <a:rPr lang="en-GB" b="1" dirty="0"/>
                        <a:t>Several respondents noted that attracting graduates from out of area is a major challenge</a:t>
                      </a:r>
                      <a:r>
                        <a:rPr lang="en-GB" b="0" dirty="0"/>
                        <a:t>. </a:t>
                      </a:r>
                      <a:endParaRPr lang="en-GB" dirty="0"/>
                    </a:p>
                  </a:txBody>
                  <a:tcPr/>
                </a:tc>
                <a:tc>
                  <a:txBody>
                    <a:bodyPr/>
                    <a:lstStyle/>
                    <a:p>
                      <a:r>
                        <a:rPr lang="en-GB" b="0" dirty="0"/>
                        <a:t>There is concern that a minority of the rising number of young people going to university will return to the area. But there are examples of graduate programmes that successfully attract graduates to Cumberland by blending high quality support with work experience.</a:t>
                      </a:r>
                      <a:endParaRPr lang="en-GB" dirty="0"/>
                    </a:p>
                  </a:txBody>
                  <a:tcPr/>
                </a:tc>
                <a:extLst>
                  <a:ext uri="{0D108BD9-81ED-4DB2-BD59-A6C34878D82A}">
                    <a16:rowId xmlns:a16="http://schemas.microsoft.com/office/drawing/2014/main" val="1909192375"/>
                  </a:ext>
                </a:extLst>
              </a:tr>
              <a:tr h="370840">
                <a:tc>
                  <a:txBody>
                    <a:bodyPr/>
                    <a:lstStyle/>
                    <a:p>
                      <a:r>
                        <a:rPr lang="en-GB" b="1" dirty="0"/>
                        <a:t>Any campaign to attract people to Cumberland needs good back-up support</a:t>
                      </a:r>
                    </a:p>
                  </a:txBody>
                  <a:tcPr/>
                </a:tc>
                <a:tc>
                  <a:txBody>
                    <a:bodyPr/>
                    <a:lstStyle/>
                    <a:p>
                      <a:r>
                        <a:rPr lang="en-GB" u="none" dirty="0"/>
                        <a:t>Housing</a:t>
                      </a:r>
                      <a:r>
                        <a:rPr lang="en-GB" dirty="0"/>
                        <a:t>, jobs for spouses, social networks, help with moving, quality of schools, </a:t>
                      </a:r>
                      <a:r>
                        <a:rPr lang="en-GB" u="none" dirty="0"/>
                        <a:t>transport all identified as </a:t>
                      </a:r>
                      <a:r>
                        <a:rPr lang="en-GB" dirty="0"/>
                        <a:t>key issues.</a:t>
                      </a:r>
                      <a:endParaRPr lang="en-GB" b="0" dirty="0"/>
                    </a:p>
                  </a:txBody>
                  <a:tcPr/>
                </a:tc>
                <a:extLst>
                  <a:ext uri="{0D108BD9-81ED-4DB2-BD59-A6C34878D82A}">
                    <a16:rowId xmlns:a16="http://schemas.microsoft.com/office/drawing/2014/main" val="381408138"/>
                  </a:ext>
                </a:extLst>
              </a:tr>
            </a:tbl>
          </a:graphicData>
        </a:graphic>
      </p:graphicFrame>
    </p:spTree>
    <p:extLst>
      <p:ext uri="{BB962C8B-B14F-4D97-AF65-F5344CB8AC3E}">
        <p14:creationId xmlns:p14="http://schemas.microsoft.com/office/powerpoint/2010/main" val="148540267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474BF1-6F9E-C02C-ED1C-D501C6818D94}"/>
              </a:ext>
            </a:extLst>
          </p:cNvPr>
          <p:cNvSpPr>
            <a:spLocks noGrp="1"/>
          </p:cNvSpPr>
          <p:nvPr>
            <p:ph type="title"/>
          </p:nvPr>
        </p:nvSpPr>
        <p:spPr>
          <a:xfrm>
            <a:off x="838200" y="365127"/>
            <a:ext cx="10515600" cy="762633"/>
          </a:xfrm>
        </p:spPr>
        <p:txBody>
          <a:bodyPr>
            <a:normAutofit/>
          </a:bodyPr>
          <a:lstStyle/>
          <a:p>
            <a:r>
              <a:rPr lang="en-GB" sz="3200" b="1" dirty="0"/>
              <a:t>Interview feedback – other points</a:t>
            </a:r>
          </a:p>
        </p:txBody>
      </p:sp>
      <p:graphicFrame>
        <p:nvGraphicFramePr>
          <p:cNvPr id="4" name="Content Placeholder 3">
            <a:extLst>
              <a:ext uri="{FF2B5EF4-FFF2-40B4-BE49-F238E27FC236}">
                <a16:creationId xmlns:a16="http://schemas.microsoft.com/office/drawing/2014/main" id="{6C337BF5-3B74-F604-72F7-762B4323A93B}"/>
              </a:ext>
            </a:extLst>
          </p:cNvPr>
          <p:cNvGraphicFramePr>
            <a:graphicFrameLocks noGrp="1"/>
          </p:cNvGraphicFramePr>
          <p:nvPr>
            <p:ph idx="1"/>
            <p:extLst>
              <p:ext uri="{D42A27DB-BD31-4B8C-83A1-F6EECF244321}">
                <p14:modId xmlns:p14="http://schemas.microsoft.com/office/powerpoint/2010/main" val="2927512257"/>
              </p:ext>
            </p:extLst>
          </p:nvPr>
        </p:nvGraphicFramePr>
        <p:xfrm>
          <a:off x="855980" y="1127760"/>
          <a:ext cx="10480040" cy="5582920"/>
        </p:xfrm>
        <a:graphic>
          <a:graphicData uri="http://schemas.openxmlformats.org/drawingml/2006/table">
            <a:tbl>
              <a:tblPr firstRow="1" bandRow="1">
                <a:tableStyleId>{5C22544A-7EE6-4342-B048-85BDC9FD1C3A}</a:tableStyleId>
              </a:tblPr>
              <a:tblGrid>
                <a:gridCol w="3404326">
                  <a:extLst>
                    <a:ext uri="{9D8B030D-6E8A-4147-A177-3AD203B41FA5}">
                      <a16:colId xmlns:a16="http://schemas.microsoft.com/office/drawing/2014/main" val="3111661303"/>
                    </a:ext>
                  </a:extLst>
                </a:gridCol>
                <a:gridCol w="7075714">
                  <a:extLst>
                    <a:ext uri="{9D8B030D-6E8A-4147-A177-3AD203B41FA5}">
                      <a16:colId xmlns:a16="http://schemas.microsoft.com/office/drawing/2014/main" val="3719366738"/>
                    </a:ext>
                  </a:extLst>
                </a:gridCol>
              </a:tblGrid>
              <a:tr h="370840">
                <a:tc>
                  <a:txBody>
                    <a:bodyPr/>
                    <a:lstStyle/>
                    <a:p>
                      <a:r>
                        <a:rPr lang="en-GB" dirty="0"/>
                        <a:t>Headline</a:t>
                      </a:r>
                    </a:p>
                  </a:txBody>
                  <a:tcPr/>
                </a:tc>
                <a:tc>
                  <a:txBody>
                    <a:bodyPr/>
                    <a:lstStyle/>
                    <a:p>
                      <a:r>
                        <a:rPr lang="en-GB" dirty="0"/>
                        <a:t>More details</a:t>
                      </a:r>
                    </a:p>
                  </a:txBody>
                  <a:tcPr/>
                </a:tc>
                <a:extLst>
                  <a:ext uri="{0D108BD9-81ED-4DB2-BD59-A6C34878D82A}">
                    <a16:rowId xmlns:a16="http://schemas.microsoft.com/office/drawing/2014/main" val="3019040454"/>
                  </a:ext>
                </a:extLst>
              </a:tr>
              <a:tr h="501015">
                <a:tc>
                  <a:txBody>
                    <a:bodyPr/>
                    <a:lstStyle/>
                    <a:p>
                      <a:r>
                        <a:rPr lang="en-GB" b="1" dirty="0"/>
                        <a:t>Social Value opportunities may be under-explored</a:t>
                      </a:r>
                    </a:p>
                  </a:txBody>
                  <a:tcPr marL="137160" marR="137160" marT="137160" marB="137160"/>
                </a:tc>
                <a:tc>
                  <a:txBody>
                    <a:bodyPr/>
                    <a:lstStyle/>
                    <a:p>
                      <a:r>
                        <a:rPr lang="en-GB" b="0" dirty="0"/>
                        <a:t>A handful of interviewees expressed an interest in the role that Social Value strategies at major local employers might play in supporting the development of a broader talent base in the local area. </a:t>
                      </a:r>
                    </a:p>
                  </a:txBody>
                  <a:tcPr marL="137160" marR="137160" marT="137160" marB="137160"/>
                </a:tc>
                <a:extLst>
                  <a:ext uri="{0D108BD9-81ED-4DB2-BD59-A6C34878D82A}">
                    <a16:rowId xmlns:a16="http://schemas.microsoft.com/office/drawing/2014/main" val="2510640967"/>
                  </a:ext>
                </a:extLst>
              </a:tr>
              <a:tr h="370840">
                <a:tc>
                  <a:txBody>
                    <a:bodyPr/>
                    <a:lstStyle/>
                    <a:p>
                      <a:r>
                        <a:rPr lang="en-GB" b="1" dirty="0"/>
                        <a:t>Question whether there is sufficient ‘ambition in the system’ for some young people</a:t>
                      </a:r>
                    </a:p>
                  </a:txBody>
                  <a:tcPr marL="137160" marR="137160" marT="137160" marB="137160"/>
                </a:tc>
                <a:tc>
                  <a:txBody>
                    <a:bodyPr/>
                    <a:lstStyle/>
                    <a:p>
                      <a:r>
                        <a:rPr lang="en-GB" dirty="0"/>
                        <a:t>A couple of respondents expressed concern that bright young people were entering apprenticeships at L2 when they are capable of much more – creating a glass ceiling unless CPD once in employment works well. </a:t>
                      </a:r>
                    </a:p>
                  </a:txBody>
                  <a:tcPr marL="137160" marR="137160" marT="137160" marB="137160"/>
                </a:tc>
                <a:extLst>
                  <a:ext uri="{0D108BD9-81ED-4DB2-BD59-A6C34878D82A}">
                    <a16:rowId xmlns:a16="http://schemas.microsoft.com/office/drawing/2014/main" val="1909192375"/>
                  </a:ext>
                </a:extLst>
              </a:tr>
              <a:tr h="370840">
                <a:tc>
                  <a:txBody>
                    <a:bodyPr/>
                    <a:lstStyle/>
                    <a:p>
                      <a:r>
                        <a:rPr lang="en-GB" b="1" dirty="0"/>
                        <a:t>Underemployment of staff in well-paid, low skill jobs is accentuating shortages</a:t>
                      </a:r>
                    </a:p>
                  </a:txBody>
                  <a:tcPr marL="137160" marR="137160" marT="137160" marB="137160"/>
                </a:tc>
                <a:tc>
                  <a:txBody>
                    <a:bodyPr/>
                    <a:lstStyle/>
                    <a:p>
                      <a:r>
                        <a:rPr lang="en-GB" b="0" dirty="0"/>
                        <a:t>Feedback from a few employers suggesting that this apparent under-utilisation of Cumberland’s skilled workers (</a:t>
                      </a:r>
                      <a:r>
                        <a:rPr lang="en-GB" b="0" dirty="0" err="1"/>
                        <a:t>ie</a:t>
                      </a:r>
                      <a:r>
                        <a:rPr lang="en-GB" b="0" dirty="0"/>
                        <a:t>. those switching from high skilled occupations to better paid, lower skilled jobs) must be impacting on Cumberland’s overall productivity.</a:t>
                      </a:r>
                    </a:p>
                  </a:txBody>
                  <a:tcPr marL="137160" marR="137160" marT="137160" marB="137160"/>
                </a:tc>
                <a:extLst>
                  <a:ext uri="{0D108BD9-81ED-4DB2-BD59-A6C34878D82A}">
                    <a16:rowId xmlns:a16="http://schemas.microsoft.com/office/drawing/2014/main" val="381408138"/>
                  </a:ext>
                </a:extLst>
              </a:tr>
              <a:tr h="370840">
                <a:tc>
                  <a:txBody>
                    <a:bodyPr/>
                    <a:lstStyle/>
                    <a:p>
                      <a:r>
                        <a:rPr lang="en-GB" b="1" dirty="0"/>
                        <a:t>Concentrations of deprivation and employer skills need are in close proximity in coastal areas</a:t>
                      </a:r>
                    </a:p>
                  </a:txBody>
                  <a:tcPr marL="137160" marR="137160" marT="137160" marB="137160"/>
                </a:tc>
                <a:tc>
                  <a:txBody>
                    <a:bodyPr/>
                    <a:lstStyle/>
                    <a:p>
                      <a:r>
                        <a:rPr lang="en-GB" b="0" dirty="0"/>
                        <a:t>The wealth created by high salaries in workplaces in the former Copeland district appears to have made limited impact on nearby areas of high deprivation – emphasising the desire to connect more residents with opportunities. </a:t>
                      </a:r>
                    </a:p>
                  </a:txBody>
                  <a:tcPr marL="137160" marR="137160" marT="137160" marB="137160"/>
                </a:tc>
                <a:extLst>
                  <a:ext uri="{0D108BD9-81ED-4DB2-BD59-A6C34878D82A}">
                    <a16:rowId xmlns:a16="http://schemas.microsoft.com/office/drawing/2014/main" val="3938372470"/>
                  </a:ext>
                </a:extLst>
              </a:tr>
            </a:tbl>
          </a:graphicData>
        </a:graphic>
      </p:graphicFrame>
    </p:spTree>
    <p:extLst>
      <p:ext uri="{BB962C8B-B14F-4D97-AF65-F5344CB8AC3E}">
        <p14:creationId xmlns:p14="http://schemas.microsoft.com/office/powerpoint/2010/main" val="105382343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68729A-DCD0-FB9B-9386-476580067415}"/>
              </a:ext>
            </a:extLst>
          </p:cNvPr>
          <p:cNvSpPr>
            <a:spLocks noGrp="1"/>
          </p:cNvSpPr>
          <p:nvPr>
            <p:ph type="title"/>
          </p:nvPr>
        </p:nvSpPr>
        <p:spPr>
          <a:xfrm>
            <a:off x="838200" y="232392"/>
            <a:ext cx="10515600" cy="740659"/>
          </a:xfrm>
        </p:spPr>
        <p:txBody>
          <a:bodyPr>
            <a:normAutofit/>
          </a:bodyPr>
          <a:lstStyle/>
          <a:p>
            <a:r>
              <a:rPr lang="en-GB" sz="3600" b="1" dirty="0"/>
              <a:t>1. Summary</a:t>
            </a:r>
          </a:p>
        </p:txBody>
      </p:sp>
      <p:sp>
        <p:nvSpPr>
          <p:cNvPr id="3" name="Content Placeholder 2">
            <a:extLst>
              <a:ext uri="{FF2B5EF4-FFF2-40B4-BE49-F238E27FC236}">
                <a16:creationId xmlns:a16="http://schemas.microsoft.com/office/drawing/2014/main" id="{1CCBB17E-F41B-1D16-1655-59B04554436B}"/>
              </a:ext>
            </a:extLst>
          </p:cNvPr>
          <p:cNvSpPr>
            <a:spLocks noGrp="1"/>
          </p:cNvSpPr>
          <p:nvPr>
            <p:ph idx="1"/>
          </p:nvPr>
        </p:nvSpPr>
        <p:spPr>
          <a:xfrm>
            <a:off x="838200" y="1105786"/>
            <a:ext cx="11049000" cy="5480971"/>
          </a:xfrm>
        </p:spPr>
        <p:txBody>
          <a:bodyPr>
            <a:normAutofit/>
          </a:bodyPr>
          <a:lstStyle/>
          <a:p>
            <a:pPr marL="0" indent="0">
              <a:lnSpc>
                <a:spcPct val="120000"/>
              </a:lnSpc>
              <a:spcBef>
                <a:spcPts val="800"/>
              </a:spcBef>
              <a:buNone/>
            </a:pPr>
            <a:endParaRPr lang="en-US" sz="2000" dirty="0"/>
          </a:p>
          <a:p>
            <a:pPr marL="0" indent="0">
              <a:lnSpc>
                <a:spcPct val="110000"/>
              </a:lnSpc>
              <a:spcBef>
                <a:spcPts val="0"/>
              </a:spcBef>
              <a:buNone/>
            </a:pPr>
            <a:endParaRPr lang="en-US" sz="2000" dirty="0"/>
          </a:p>
          <a:p>
            <a:pPr marL="0" indent="0">
              <a:buNone/>
            </a:pPr>
            <a:endParaRPr lang="en-GB" sz="2000" dirty="0"/>
          </a:p>
          <a:p>
            <a:pPr marL="0" indent="0">
              <a:buNone/>
            </a:pPr>
            <a:endParaRPr lang="en-GB" sz="2000" dirty="0"/>
          </a:p>
          <a:p>
            <a:endParaRPr lang="en-GB" dirty="0"/>
          </a:p>
        </p:txBody>
      </p:sp>
      <p:sp>
        <p:nvSpPr>
          <p:cNvPr id="4" name="Slide Number Placeholder 3">
            <a:extLst>
              <a:ext uri="{FF2B5EF4-FFF2-40B4-BE49-F238E27FC236}">
                <a16:creationId xmlns:a16="http://schemas.microsoft.com/office/drawing/2014/main" id="{0E36030F-BA79-FC5D-777F-2E8550C5327F}"/>
              </a:ext>
            </a:extLst>
          </p:cNvPr>
          <p:cNvSpPr>
            <a:spLocks noGrp="1"/>
          </p:cNvSpPr>
          <p:nvPr>
            <p:ph type="sldNum" sz="quarter" idx="10"/>
          </p:nvPr>
        </p:nvSpPr>
        <p:spPr/>
        <p:txBody>
          <a:bodyPr/>
          <a:lstStyle/>
          <a:p>
            <a:fld id="{448EACA5-4A10-C245-AACC-7BCD12649055}" type="slidenum">
              <a:rPr lang="en-US" smtClean="0"/>
              <a:pPr/>
              <a:t>3</a:t>
            </a:fld>
            <a:endParaRPr lang="en-US"/>
          </a:p>
        </p:txBody>
      </p:sp>
      <p:sp>
        <p:nvSpPr>
          <p:cNvPr id="5" name="TextBox 4">
            <a:extLst>
              <a:ext uri="{FF2B5EF4-FFF2-40B4-BE49-F238E27FC236}">
                <a16:creationId xmlns:a16="http://schemas.microsoft.com/office/drawing/2014/main" id="{25C0F4DB-0EE1-E413-7D4F-D5B71319F69C}"/>
              </a:ext>
            </a:extLst>
          </p:cNvPr>
          <p:cNvSpPr txBox="1"/>
          <p:nvPr/>
        </p:nvSpPr>
        <p:spPr>
          <a:xfrm>
            <a:off x="936171" y="840317"/>
            <a:ext cx="10853057" cy="5924699"/>
          </a:xfrm>
          <a:prstGeom prst="rect">
            <a:avLst/>
          </a:prstGeom>
          <a:noFill/>
        </p:spPr>
        <p:txBody>
          <a:bodyPr wrap="square" rtlCol="0">
            <a:spAutoFit/>
          </a:bodyPr>
          <a:lstStyle/>
          <a:p>
            <a:r>
              <a:rPr lang="en-GB" sz="1900" dirty="0"/>
              <a:t>Construction and Engineering and Manufacturing are of pivotal importance to the economy in Cumberland. However, both sectors confront significant difficulties attracting and retaining skilled workers in the face of stiff competition from other employers and a sustained decline in the working age population. The number of jobs in Cumbria is set to exceed the number of working age residents in the next few years. Skills shortages are so acute that some engineering and manufacturing firms are considering relocating out of the area. Cumberland’s ability to support major new investments is at risk. And there is unease at the impact on key public services arising from the loss of workers to jobs in nuclear decommissioning and its supply chain. </a:t>
            </a:r>
          </a:p>
          <a:p>
            <a:endParaRPr lang="en-GB" sz="1900" dirty="0"/>
          </a:p>
          <a:p>
            <a:r>
              <a:rPr lang="en-GB" sz="1900" dirty="0"/>
              <a:t>This project – commissioned by Cumbria Chamber of Commerce in collaboration with the ECITB – presents compelling quantitative and interview evidence of a ‘perfect storm’ of difficulties facing employers, which is most intense in the area’s critical engineering and manufacturing sector. </a:t>
            </a:r>
          </a:p>
          <a:p>
            <a:endParaRPr lang="en-GB" sz="1900" dirty="0"/>
          </a:p>
          <a:p>
            <a:r>
              <a:rPr lang="en-GB" sz="1900" dirty="0"/>
              <a:t>It proposes a set of actions – led by a new task force – to build a collective response to these skills shortages, focused around five priorities:</a:t>
            </a:r>
          </a:p>
          <a:p>
            <a:pPr marL="514350" indent="-514350">
              <a:lnSpc>
                <a:spcPct val="100000"/>
              </a:lnSpc>
              <a:buFont typeface="+mj-lt"/>
              <a:buAutoNum type="arabicPeriod"/>
            </a:pPr>
            <a:r>
              <a:rPr lang="en-GB" sz="1900" dirty="0"/>
              <a:t>Establish senior-level leadership and ownership of the labour market challenges facing Cumberland</a:t>
            </a:r>
          </a:p>
          <a:p>
            <a:pPr marL="514350" indent="-514350">
              <a:lnSpc>
                <a:spcPct val="100000"/>
              </a:lnSpc>
              <a:buFont typeface="+mj-lt"/>
              <a:buAutoNum type="arabicPeriod"/>
            </a:pPr>
            <a:r>
              <a:rPr lang="en-GB" sz="1900" dirty="0"/>
              <a:t>Enable more out of work residents to enter and stay in work, growing labour supply</a:t>
            </a:r>
          </a:p>
          <a:p>
            <a:pPr marL="514350" indent="-514350">
              <a:lnSpc>
                <a:spcPct val="100000"/>
              </a:lnSpc>
              <a:buFont typeface="+mj-lt"/>
              <a:buAutoNum type="arabicPeriod"/>
            </a:pPr>
            <a:r>
              <a:rPr lang="en-GB" sz="1900" dirty="0"/>
              <a:t>Enhance recruitment and retention, including stemming problematic talent attraction practices </a:t>
            </a:r>
          </a:p>
          <a:p>
            <a:pPr marL="514350" indent="-514350">
              <a:lnSpc>
                <a:spcPct val="100000"/>
              </a:lnSpc>
              <a:buFont typeface="+mj-lt"/>
              <a:buAutoNum type="arabicPeriod"/>
            </a:pPr>
            <a:r>
              <a:rPr lang="en-GB" sz="1900" dirty="0"/>
              <a:t>A new era of collaboration in education and training delivery</a:t>
            </a:r>
          </a:p>
          <a:p>
            <a:pPr marL="514350" indent="-514350">
              <a:lnSpc>
                <a:spcPct val="100000"/>
              </a:lnSpc>
              <a:buFont typeface="+mj-lt"/>
              <a:buAutoNum type="arabicPeriod"/>
            </a:pPr>
            <a:r>
              <a:rPr lang="en-GB" sz="1900" dirty="0"/>
              <a:t>Develop a Cumberland proposition to attract and retain talent</a:t>
            </a:r>
          </a:p>
          <a:p>
            <a:endParaRPr lang="en-GB" dirty="0"/>
          </a:p>
        </p:txBody>
      </p:sp>
    </p:spTree>
    <p:extLst>
      <p:ext uri="{BB962C8B-B14F-4D97-AF65-F5344CB8AC3E}">
        <p14:creationId xmlns:p14="http://schemas.microsoft.com/office/powerpoint/2010/main" val="11091166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0BE9C27-0EDF-AA8C-F024-E5A93950ED56}"/>
              </a:ext>
            </a:extLst>
          </p:cNvPr>
          <p:cNvSpPr>
            <a:spLocks noGrp="1"/>
          </p:cNvSpPr>
          <p:nvPr>
            <p:ph type="title"/>
          </p:nvPr>
        </p:nvSpPr>
        <p:spPr/>
        <p:txBody>
          <a:bodyPr>
            <a:normAutofit/>
          </a:bodyPr>
          <a:lstStyle/>
          <a:p>
            <a:r>
              <a:rPr lang="en-GB" sz="4400" b="1" dirty="0"/>
              <a:t>5. Analysis and recommendations</a:t>
            </a:r>
          </a:p>
        </p:txBody>
      </p:sp>
      <p:sp>
        <p:nvSpPr>
          <p:cNvPr id="6" name="Text Placeholder 5">
            <a:extLst>
              <a:ext uri="{FF2B5EF4-FFF2-40B4-BE49-F238E27FC236}">
                <a16:creationId xmlns:a16="http://schemas.microsoft.com/office/drawing/2014/main" id="{912ACBB2-AC5E-9249-2D5F-409E45565167}"/>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81E1EDBE-AF7C-6271-27DC-F3B32FBBE5C5}"/>
              </a:ext>
            </a:extLst>
          </p:cNvPr>
          <p:cNvSpPr>
            <a:spLocks noGrp="1"/>
          </p:cNvSpPr>
          <p:nvPr>
            <p:ph type="sldNum" sz="quarter" idx="10"/>
          </p:nvPr>
        </p:nvSpPr>
        <p:spPr/>
        <p:txBody>
          <a:bodyPr/>
          <a:lstStyle/>
          <a:p>
            <a:fld id="{448EACA5-4A10-C245-AACC-7BCD12649055}" type="slidenum">
              <a:rPr lang="en-US" smtClean="0"/>
              <a:pPr/>
              <a:t>30</a:t>
            </a:fld>
            <a:endParaRPr lang="en-US"/>
          </a:p>
        </p:txBody>
      </p:sp>
    </p:spTree>
    <p:extLst>
      <p:ext uri="{BB962C8B-B14F-4D97-AF65-F5344CB8AC3E}">
        <p14:creationId xmlns:p14="http://schemas.microsoft.com/office/powerpoint/2010/main" val="112029174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9853440-1FAB-148F-244E-1848223E738A}"/>
              </a:ext>
            </a:extLst>
          </p:cNvPr>
          <p:cNvSpPr>
            <a:spLocks noGrp="1"/>
          </p:cNvSpPr>
          <p:nvPr>
            <p:ph type="title"/>
          </p:nvPr>
        </p:nvSpPr>
        <p:spPr/>
        <p:txBody>
          <a:bodyPr>
            <a:normAutofit/>
          </a:bodyPr>
          <a:lstStyle/>
          <a:p>
            <a:r>
              <a:rPr lang="en-GB" sz="3200" b="1" dirty="0"/>
              <a:t>Overview</a:t>
            </a:r>
          </a:p>
        </p:txBody>
      </p:sp>
      <p:sp>
        <p:nvSpPr>
          <p:cNvPr id="6" name="Content Placeholder 5">
            <a:extLst>
              <a:ext uri="{FF2B5EF4-FFF2-40B4-BE49-F238E27FC236}">
                <a16:creationId xmlns:a16="http://schemas.microsoft.com/office/drawing/2014/main" id="{A2098717-644D-D1FF-49C2-64C99CD99560}"/>
              </a:ext>
            </a:extLst>
          </p:cNvPr>
          <p:cNvSpPr>
            <a:spLocks noGrp="1"/>
          </p:cNvSpPr>
          <p:nvPr>
            <p:ph idx="1"/>
          </p:nvPr>
        </p:nvSpPr>
        <p:spPr>
          <a:xfrm>
            <a:off x="838200" y="1444625"/>
            <a:ext cx="10515600" cy="4351338"/>
          </a:xfrm>
        </p:spPr>
        <p:txBody>
          <a:bodyPr>
            <a:normAutofit/>
          </a:bodyPr>
          <a:lstStyle/>
          <a:p>
            <a:pPr marL="0" indent="0">
              <a:lnSpc>
                <a:spcPct val="100000"/>
              </a:lnSpc>
              <a:buNone/>
            </a:pPr>
            <a:r>
              <a:rPr lang="en-GB" sz="2400" dirty="0"/>
              <a:t>The project team analysed the evidence gathered via the desktop data review and the extensive interview feedback gathered.</a:t>
            </a:r>
          </a:p>
          <a:p>
            <a:pPr marL="0" indent="0">
              <a:lnSpc>
                <a:spcPct val="100000"/>
              </a:lnSpc>
              <a:buNone/>
            </a:pPr>
            <a:endParaRPr lang="en-GB" sz="2400" dirty="0"/>
          </a:p>
          <a:p>
            <a:pPr marL="0" indent="0">
              <a:lnSpc>
                <a:spcPct val="100000"/>
              </a:lnSpc>
              <a:buNone/>
            </a:pPr>
            <a:r>
              <a:rPr lang="en-GB" sz="2400" dirty="0"/>
              <a:t>Working with Cumbria Chamber and the ECITB, findings was developed about the nature of skills shortages in the engineering and construction sectors in Cumberland. </a:t>
            </a:r>
          </a:p>
          <a:p>
            <a:pPr marL="0" indent="0">
              <a:lnSpc>
                <a:spcPct val="100000"/>
              </a:lnSpc>
              <a:buNone/>
            </a:pPr>
            <a:endParaRPr lang="en-GB" sz="2400" dirty="0"/>
          </a:p>
          <a:p>
            <a:pPr marL="0" indent="0">
              <a:lnSpc>
                <a:spcPct val="100000"/>
              </a:lnSpc>
              <a:buNone/>
            </a:pPr>
            <a:r>
              <a:rPr lang="en-GB" sz="2400" dirty="0"/>
              <a:t>From this a set of priorities for action were established, with associated recommendations for the planned task force to consider adopting to help address the issues and risks highlighted by the evidence.  </a:t>
            </a:r>
          </a:p>
        </p:txBody>
      </p:sp>
      <p:sp>
        <p:nvSpPr>
          <p:cNvPr id="4" name="Slide Number Placeholder 3">
            <a:extLst>
              <a:ext uri="{FF2B5EF4-FFF2-40B4-BE49-F238E27FC236}">
                <a16:creationId xmlns:a16="http://schemas.microsoft.com/office/drawing/2014/main" id="{1AA69D04-13DD-8EDE-14F3-60005889455A}"/>
              </a:ext>
            </a:extLst>
          </p:cNvPr>
          <p:cNvSpPr>
            <a:spLocks noGrp="1"/>
          </p:cNvSpPr>
          <p:nvPr>
            <p:ph type="sldNum" sz="quarter" idx="10"/>
          </p:nvPr>
        </p:nvSpPr>
        <p:spPr/>
        <p:txBody>
          <a:bodyPr/>
          <a:lstStyle/>
          <a:p>
            <a:fld id="{448EACA5-4A10-C245-AACC-7BCD12649055}" type="slidenum">
              <a:rPr lang="en-US" smtClean="0"/>
              <a:pPr/>
              <a:t>31</a:t>
            </a:fld>
            <a:endParaRPr lang="en-US"/>
          </a:p>
        </p:txBody>
      </p:sp>
    </p:spTree>
    <p:extLst>
      <p:ext uri="{BB962C8B-B14F-4D97-AF65-F5344CB8AC3E}">
        <p14:creationId xmlns:p14="http://schemas.microsoft.com/office/powerpoint/2010/main" val="241785426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9853440-1FAB-148F-244E-1848223E738A}"/>
              </a:ext>
            </a:extLst>
          </p:cNvPr>
          <p:cNvSpPr>
            <a:spLocks noGrp="1"/>
          </p:cNvSpPr>
          <p:nvPr>
            <p:ph type="title"/>
          </p:nvPr>
        </p:nvSpPr>
        <p:spPr>
          <a:xfrm>
            <a:off x="838200" y="365128"/>
            <a:ext cx="10515600" cy="696910"/>
          </a:xfrm>
        </p:spPr>
        <p:txBody>
          <a:bodyPr>
            <a:normAutofit/>
          </a:bodyPr>
          <a:lstStyle/>
          <a:p>
            <a:r>
              <a:rPr lang="en-GB" sz="3200" b="1" dirty="0"/>
              <a:t>Findings</a:t>
            </a:r>
          </a:p>
        </p:txBody>
      </p:sp>
      <p:sp>
        <p:nvSpPr>
          <p:cNvPr id="6" name="Content Placeholder 5">
            <a:extLst>
              <a:ext uri="{FF2B5EF4-FFF2-40B4-BE49-F238E27FC236}">
                <a16:creationId xmlns:a16="http://schemas.microsoft.com/office/drawing/2014/main" id="{A2098717-644D-D1FF-49C2-64C99CD99560}"/>
              </a:ext>
            </a:extLst>
          </p:cNvPr>
          <p:cNvSpPr>
            <a:spLocks noGrp="1"/>
          </p:cNvSpPr>
          <p:nvPr>
            <p:ph idx="1"/>
          </p:nvPr>
        </p:nvSpPr>
        <p:spPr>
          <a:xfrm>
            <a:off x="838199" y="968829"/>
            <a:ext cx="10951029" cy="5343069"/>
          </a:xfrm>
        </p:spPr>
        <p:txBody>
          <a:bodyPr>
            <a:normAutofit fontScale="92500"/>
          </a:bodyPr>
          <a:lstStyle/>
          <a:p>
            <a:pPr marL="0" indent="0">
              <a:lnSpc>
                <a:spcPct val="110000"/>
              </a:lnSpc>
              <a:buNone/>
            </a:pPr>
            <a:r>
              <a:rPr lang="en-GB" sz="2200" dirty="0"/>
              <a:t>The evidence supports the contention that employers in Cumberland are facing a ‘perfect storm’ of recruitment and retention difficulties. This is more acute within the engineering and manufacturing sector than construction, and is driven by:</a:t>
            </a:r>
          </a:p>
          <a:p>
            <a:pPr marL="457200" indent="-457200">
              <a:lnSpc>
                <a:spcPct val="110000"/>
              </a:lnSpc>
              <a:buFont typeface="+mj-lt"/>
              <a:buAutoNum type="arabicPeriod"/>
            </a:pPr>
            <a:r>
              <a:rPr lang="en-GB" sz="2200" b="1" dirty="0"/>
              <a:t>A reduction in the working age population.</a:t>
            </a:r>
            <a:r>
              <a:rPr lang="en-GB" sz="2200" dirty="0"/>
              <a:t> Long-term demographic decline, combined with rising employer demand for skilled labour, means that Cumberland is running out of working age people to fill jobs. Any strategy to increase the supply of labour in Cumberland must include a focus on attracting talent to the area, in addition to improving access to opportunities for local people. </a:t>
            </a:r>
          </a:p>
          <a:p>
            <a:pPr marL="457200" indent="-457200">
              <a:lnSpc>
                <a:spcPct val="110000"/>
              </a:lnSpc>
              <a:buFont typeface="+mj-lt"/>
              <a:buAutoNum type="arabicPeriod"/>
            </a:pPr>
            <a:r>
              <a:rPr lang="en-GB" sz="2200" b="1" dirty="0"/>
              <a:t>The legacy of the pandemic </a:t>
            </a:r>
            <a:r>
              <a:rPr lang="en-GB" sz="2200" dirty="0"/>
              <a:t>continues to impact on labour supply. Flexible/hybrid working has opened up new opportunities for local people to work outside the local area. A rise in early retirements and ill-health related economic inactivity is constraining labour supply. Demand for university places also rose, reducing the number of 18-21s in the local labour market. </a:t>
            </a:r>
          </a:p>
          <a:p>
            <a:pPr marL="457200" indent="-457200">
              <a:lnSpc>
                <a:spcPct val="110000"/>
              </a:lnSpc>
              <a:buFont typeface="+mj-lt"/>
              <a:buAutoNum type="arabicPeriod"/>
            </a:pPr>
            <a:r>
              <a:rPr lang="en-GB" sz="2200" b="1" dirty="0"/>
              <a:t>A distorted labour market</a:t>
            </a:r>
            <a:r>
              <a:rPr lang="en-GB" sz="2200" dirty="0"/>
              <a:t> operates in Cumberland, most clearly within the engineering and manufacturing sector, where rising wages and problematic recruitment practices are creating instability as well as viability issues for employers, particularly smaller firms. </a:t>
            </a:r>
            <a:endParaRPr lang="en-GB" sz="2200" b="1" dirty="0"/>
          </a:p>
          <a:p>
            <a:pPr marL="0" indent="0">
              <a:lnSpc>
                <a:spcPct val="100000"/>
              </a:lnSpc>
              <a:buNone/>
            </a:pPr>
            <a:endParaRPr lang="en-GB" sz="2400" dirty="0"/>
          </a:p>
        </p:txBody>
      </p:sp>
      <p:sp>
        <p:nvSpPr>
          <p:cNvPr id="4" name="Slide Number Placeholder 3">
            <a:extLst>
              <a:ext uri="{FF2B5EF4-FFF2-40B4-BE49-F238E27FC236}">
                <a16:creationId xmlns:a16="http://schemas.microsoft.com/office/drawing/2014/main" id="{1AA69D04-13DD-8EDE-14F3-60005889455A}"/>
              </a:ext>
            </a:extLst>
          </p:cNvPr>
          <p:cNvSpPr>
            <a:spLocks noGrp="1"/>
          </p:cNvSpPr>
          <p:nvPr>
            <p:ph type="sldNum" sz="quarter" idx="10"/>
          </p:nvPr>
        </p:nvSpPr>
        <p:spPr/>
        <p:txBody>
          <a:bodyPr/>
          <a:lstStyle/>
          <a:p>
            <a:fld id="{448EACA5-4A10-C245-AACC-7BCD12649055}" type="slidenum">
              <a:rPr lang="en-US" smtClean="0"/>
              <a:pPr/>
              <a:t>32</a:t>
            </a:fld>
            <a:endParaRPr lang="en-US"/>
          </a:p>
        </p:txBody>
      </p:sp>
    </p:spTree>
    <p:extLst>
      <p:ext uri="{BB962C8B-B14F-4D97-AF65-F5344CB8AC3E}">
        <p14:creationId xmlns:p14="http://schemas.microsoft.com/office/powerpoint/2010/main" val="216960766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a:extLst>
              <a:ext uri="{FF2B5EF4-FFF2-40B4-BE49-F238E27FC236}">
                <a16:creationId xmlns:a16="http://schemas.microsoft.com/office/drawing/2014/main" id="{3574D63A-6F93-E085-8AEA-3AF537A15D80}"/>
              </a:ext>
            </a:extLst>
          </p:cNvPr>
          <p:cNvGraphicFramePr/>
          <p:nvPr>
            <p:extLst>
              <p:ext uri="{D42A27DB-BD31-4B8C-83A1-F6EECF244321}">
                <p14:modId xmlns:p14="http://schemas.microsoft.com/office/powerpoint/2010/main" val="2908313917"/>
              </p:ext>
            </p:extLst>
          </p:nvPr>
        </p:nvGraphicFramePr>
        <p:xfrm>
          <a:off x="3267529" y="1052249"/>
          <a:ext cx="6356734" cy="477224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Speech Bubble: Rectangle with Corners Rounded 4">
            <a:extLst>
              <a:ext uri="{FF2B5EF4-FFF2-40B4-BE49-F238E27FC236}">
                <a16:creationId xmlns:a16="http://schemas.microsoft.com/office/drawing/2014/main" id="{89E35045-3E44-F90A-095C-C448C98079BE}"/>
              </a:ext>
            </a:extLst>
          </p:cNvPr>
          <p:cNvSpPr/>
          <p:nvPr/>
        </p:nvSpPr>
        <p:spPr>
          <a:xfrm>
            <a:off x="9165770" y="1393378"/>
            <a:ext cx="2622277" cy="1741714"/>
          </a:xfrm>
          <a:prstGeom prst="wedgeRoundRectCallout">
            <a:avLst>
              <a:gd name="adj1" fmla="val -119683"/>
              <a:gd name="adj2" fmla="val 51574"/>
              <a:gd name="adj3" fmla="val 16667"/>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solidFill>
                  <a:schemeClr val="bg1"/>
                </a:solidFill>
              </a:rPr>
              <a:t>Unsustainable higher average cost of labour coupled with problematic  recruitment practices</a:t>
            </a:r>
          </a:p>
        </p:txBody>
      </p:sp>
      <p:sp>
        <p:nvSpPr>
          <p:cNvPr id="7" name="Speech Bubble: Rectangle with Corners Rounded 6">
            <a:extLst>
              <a:ext uri="{FF2B5EF4-FFF2-40B4-BE49-F238E27FC236}">
                <a16:creationId xmlns:a16="http://schemas.microsoft.com/office/drawing/2014/main" id="{452D5C12-4662-2B1F-CCD8-D058E424B071}"/>
              </a:ext>
            </a:extLst>
          </p:cNvPr>
          <p:cNvSpPr/>
          <p:nvPr/>
        </p:nvSpPr>
        <p:spPr>
          <a:xfrm>
            <a:off x="495759" y="1393378"/>
            <a:ext cx="2771770" cy="1741714"/>
          </a:xfrm>
          <a:prstGeom prst="wedgeRoundRectCallout">
            <a:avLst>
              <a:gd name="adj1" fmla="val 131977"/>
              <a:gd name="adj2" fmla="val 51666"/>
              <a:gd name="adj3" fmla="val 16667"/>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solidFill>
                  <a:schemeClr val="bg1"/>
                </a:solidFill>
              </a:rPr>
              <a:t>Fewer 16-24 year olds, rising ill-health related economic inactivity. </a:t>
            </a:r>
          </a:p>
        </p:txBody>
      </p:sp>
      <p:sp>
        <p:nvSpPr>
          <p:cNvPr id="8" name="Speech Bubble: Rectangle with Corners Rounded 7">
            <a:extLst>
              <a:ext uri="{FF2B5EF4-FFF2-40B4-BE49-F238E27FC236}">
                <a16:creationId xmlns:a16="http://schemas.microsoft.com/office/drawing/2014/main" id="{4C29334F-488E-786D-0AD3-B4448DBBDBE5}"/>
              </a:ext>
            </a:extLst>
          </p:cNvPr>
          <p:cNvSpPr/>
          <p:nvPr/>
        </p:nvSpPr>
        <p:spPr>
          <a:xfrm>
            <a:off x="3267529" y="5767838"/>
            <a:ext cx="5955961" cy="959600"/>
          </a:xfrm>
          <a:prstGeom prst="wedgeRoundRectCallout">
            <a:avLst>
              <a:gd name="adj1" fmla="val 337"/>
              <a:gd name="adj2" fmla="val -173742"/>
              <a:gd name="adj3" fmla="val 16667"/>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solidFill>
                  <a:schemeClr val="bg1"/>
                </a:solidFill>
              </a:rPr>
              <a:t>Changes in working practices, introduction of flexible/hybrid working. High salary and career progression expectations of young people</a:t>
            </a:r>
          </a:p>
        </p:txBody>
      </p:sp>
      <p:sp>
        <p:nvSpPr>
          <p:cNvPr id="9" name="TextBox 8">
            <a:extLst>
              <a:ext uri="{FF2B5EF4-FFF2-40B4-BE49-F238E27FC236}">
                <a16:creationId xmlns:a16="http://schemas.microsoft.com/office/drawing/2014/main" id="{80999DC3-EADE-7EAA-AEEC-1ED26F228473}"/>
              </a:ext>
            </a:extLst>
          </p:cNvPr>
          <p:cNvSpPr txBox="1"/>
          <p:nvPr/>
        </p:nvSpPr>
        <p:spPr>
          <a:xfrm>
            <a:off x="5971119" y="3310700"/>
            <a:ext cx="1123721" cy="707886"/>
          </a:xfrm>
          <a:prstGeom prst="rect">
            <a:avLst/>
          </a:prstGeom>
          <a:noFill/>
        </p:spPr>
        <p:txBody>
          <a:bodyPr wrap="square" rtlCol="0">
            <a:spAutoFit/>
          </a:bodyPr>
          <a:lstStyle/>
          <a:p>
            <a:pPr algn="ctr"/>
            <a:r>
              <a:rPr lang="en-GB" sz="2000" b="1" dirty="0"/>
              <a:t>Perfect Storm</a:t>
            </a:r>
          </a:p>
        </p:txBody>
      </p:sp>
      <p:sp>
        <p:nvSpPr>
          <p:cNvPr id="3" name="TextBox 2">
            <a:extLst>
              <a:ext uri="{FF2B5EF4-FFF2-40B4-BE49-F238E27FC236}">
                <a16:creationId xmlns:a16="http://schemas.microsoft.com/office/drawing/2014/main" id="{74FD4D06-0E5F-4E93-D71B-88BD487ABE68}"/>
              </a:ext>
            </a:extLst>
          </p:cNvPr>
          <p:cNvSpPr txBox="1"/>
          <p:nvPr/>
        </p:nvSpPr>
        <p:spPr>
          <a:xfrm>
            <a:off x="881743" y="381000"/>
            <a:ext cx="10809514" cy="461665"/>
          </a:xfrm>
          <a:prstGeom prst="rect">
            <a:avLst/>
          </a:prstGeom>
          <a:noFill/>
        </p:spPr>
        <p:txBody>
          <a:bodyPr wrap="square" rtlCol="0">
            <a:spAutoFit/>
          </a:bodyPr>
          <a:lstStyle/>
          <a:p>
            <a:r>
              <a:rPr lang="en-GB" sz="2400" b="1" dirty="0"/>
              <a:t>A ‘Perfect Storm’ of recruitment and retention difficulties</a:t>
            </a:r>
          </a:p>
        </p:txBody>
      </p:sp>
    </p:spTree>
    <p:extLst>
      <p:ext uri="{BB962C8B-B14F-4D97-AF65-F5344CB8AC3E}">
        <p14:creationId xmlns:p14="http://schemas.microsoft.com/office/powerpoint/2010/main" val="279695963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9853440-1FAB-148F-244E-1848223E738A}"/>
              </a:ext>
            </a:extLst>
          </p:cNvPr>
          <p:cNvSpPr>
            <a:spLocks noGrp="1"/>
          </p:cNvSpPr>
          <p:nvPr>
            <p:ph type="title"/>
          </p:nvPr>
        </p:nvSpPr>
        <p:spPr>
          <a:xfrm>
            <a:off x="838200" y="365128"/>
            <a:ext cx="10515600" cy="696910"/>
          </a:xfrm>
        </p:spPr>
        <p:txBody>
          <a:bodyPr>
            <a:normAutofit/>
          </a:bodyPr>
          <a:lstStyle/>
          <a:p>
            <a:r>
              <a:rPr lang="en-GB" sz="3200" b="1" dirty="0"/>
              <a:t>Findings (2)</a:t>
            </a:r>
          </a:p>
        </p:txBody>
      </p:sp>
      <p:sp>
        <p:nvSpPr>
          <p:cNvPr id="6" name="Content Placeholder 5">
            <a:extLst>
              <a:ext uri="{FF2B5EF4-FFF2-40B4-BE49-F238E27FC236}">
                <a16:creationId xmlns:a16="http://schemas.microsoft.com/office/drawing/2014/main" id="{A2098717-644D-D1FF-49C2-64C99CD99560}"/>
              </a:ext>
            </a:extLst>
          </p:cNvPr>
          <p:cNvSpPr>
            <a:spLocks noGrp="1"/>
          </p:cNvSpPr>
          <p:nvPr>
            <p:ph idx="1"/>
          </p:nvPr>
        </p:nvSpPr>
        <p:spPr>
          <a:xfrm>
            <a:off x="838200" y="1062038"/>
            <a:ext cx="10951029" cy="5614985"/>
          </a:xfrm>
        </p:spPr>
        <p:txBody>
          <a:bodyPr>
            <a:normAutofit fontScale="77500" lnSpcReduction="20000"/>
          </a:bodyPr>
          <a:lstStyle/>
          <a:p>
            <a:pPr marL="0" indent="0">
              <a:lnSpc>
                <a:spcPct val="120000"/>
              </a:lnSpc>
              <a:buNone/>
            </a:pPr>
            <a:r>
              <a:rPr lang="en-GB" sz="2300" dirty="0"/>
              <a:t>In considering the actions that could be taken to address these drivers, it should be noted that:</a:t>
            </a:r>
          </a:p>
          <a:p>
            <a:pPr>
              <a:lnSpc>
                <a:spcPct val="120000"/>
              </a:lnSpc>
            </a:pPr>
            <a:r>
              <a:rPr lang="en-GB" sz="2300" b="1" dirty="0"/>
              <a:t>Cumberland’s future prosperity depends in large part on the success of its advanced manufacturing and construction employers</a:t>
            </a:r>
            <a:r>
              <a:rPr lang="en-GB" sz="2300" dirty="0"/>
              <a:t>. If employers’ labour market difficulties further deteriorate, there is a growing risk that some companies will leave the area and Cumberland’s ability to support major new projects may be compromised. </a:t>
            </a:r>
          </a:p>
          <a:p>
            <a:pPr>
              <a:lnSpc>
                <a:spcPct val="120000"/>
              </a:lnSpc>
            </a:pPr>
            <a:r>
              <a:rPr lang="en-GB" sz="2300" dirty="0"/>
              <a:t>While issues with the recruitment and retention of skilled workers are most acute within advanced manufacturing, </a:t>
            </a:r>
            <a:r>
              <a:rPr lang="en-GB" sz="2300" b="1" dirty="0"/>
              <a:t>problems are not contained to this sector</a:t>
            </a:r>
            <a:r>
              <a:rPr lang="en-GB" sz="2300" dirty="0"/>
              <a:t>. A wider range of employers across sectors (public and private) are being affected, particularly those in close proximity to Sellafield. </a:t>
            </a:r>
            <a:r>
              <a:rPr lang="en-GB" sz="2300" b="1" dirty="0"/>
              <a:t>There is a risk of a wider societal impact</a:t>
            </a:r>
            <a:r>
              <a:rPr lang="en-GB" sz="2300" dirty="0"/>
              <a:t> if key public services – such as education, law and order, and public transport – continue to lose staff. </a:t>
            </a:r>
          </a:p>
          <a:p>
            <a:pPr>
              <a:lnSpc>
                <a:spcPct val="120000"/>
              </a:lnSpc>
            </a:pPr>
            <a:r>
              <a:rPr lang="en-GB" sz="2300" dirty="0"/>
              <a:t>Some employers are proactive in their response to this challenge but </a:t>
            </a:r>
            <a:r>
              <a:rPr lang="en-GB" sz="2300" b="1" dirty="0"/>
              <a:t>there appears to be a lack of coordinated action across employers. sectors, providers and civic leaders </a:t>
            </a:r>
            <a:r>
              <a:rPr lang="en-GB" sz="2300" dirty="0"/>
              <a:t>to address these issues. A high profile, collective response from across the public and private sector is required to prevent current problems from deepening (</a:t>
            </a:r>
            <a:r>
              <a:rPr lang="en-GB" sz="2300" dirty="0">
                <a:hlinkClick r:id="rId2"/>
              </a:rPr>
              <a:t>as is happening in Barrow). </a:t>
            </a:r>
            <a:endParaRPr lang="en-GB" sz="2300" dirty="0"/>
          </a:p>
          <a:p>
            <a:pPr>
              <a:lnSpc>
                <a:spcPct val="120000"/>
              </a:lnSpc>
            </a:pPr>
            <a:r>
              <a:rPr lang="en-GB" sz="2300" b="1" dirty="0"/>
              <a:t>Issues are most acute in the former Copeland district</a:t>
            </a:r>
            <a:r>
              <a:rPr lang="en-GB" sz="2300" dirty="0"/>
              <a:t>. This area has seen the steepest drop in the working age population; it has the highest rates of economic inactivity and youth unemployment in Cumberland. It also is most reliant on engineering and manufacturing jobs; has the highest job density; and workers in the area benefit from some of the highest median wages in the country. </a:t>
            </a:r>
          </a:p>
          <a:p>
            <a:pPr marL="0" indent="0">
              <a:lnSpc>
                <a:spcPct val="120000"/>
              </a:lnSpc>
              <a:buNone/>
            </a:pPr>
            <a:endParaRPr lang="en-GB" sz="2300" dirty="0"/>
          </a:p>
          <a:p>
            <a:pPr marL="0" indent="0">
              <a:lnSpc>
                <a:spcPct val="100000"/>
              </a:lnSpc>
              <a:buNone/>
            </a:pPr>
            <a:endParaRPr lang="en-GB" sz="2300" dirty="0"/>
          </a:p>
          <a:p>
            <a:pPr marL="0" indent="0">
              <a:lnSpc>
                <a:spcPct val="100000"/>
              </a:lnSpc>
              <a:buNone/>
            </a:pPr>
            <a:endParaRPr lang="en-GB" sz="2400" dirty="0"/>
          </a:p>
        </p:txBody>
      </p:sp>
      <p:sp>
        <p:nvSpPr>
          <p:cNvPr id="4" name="Slide Number Placeholder 3">
            <a:extLst>
              <a:ext uri="{FF2B5EF4-FFF2-40B4-BE49-F238E27FC236}">
                <a16:creationId xmlns:a16="http://schemas.microsoft.com/office/drawing/2014/main" id="{1AA69D04-13DD-8EDE-14F3-60005889455A}"/>
              </a:ext>
            </a:extLst>
          </p:cNvPr>
          <p:cNvSpPr>
            <a:spLocks noGrp="1"/>
          </p:cNvSpPr>
          <p:nvPr>
            <p:ph type="sldNum" sz="quarter" idx="10"/>
          </p:nvPr>
        </p:nvSpPr>
        <p:spPr/>
        <p:txBody>
          <a:bodyPr/>
          <a:lstStyle/>
          <a:p>
            <a:fld id="{448EACA5-4A10-C245-AACC-7BCD12649055}" type="slidenum">
              <a:rPr lang="en-US" smtClean="0"/>
              <a:pPr/>
              <a:t>34</a:t>
            </a:fld>
            <a:endParaRPr lang="en-US"/>
          </a:p>
        </p:txBody>
      </p:sp>
    </p:spTree>
    <p:extLst>
      <p:ext uri="{BB962C8B-B14F-4D97-AF65-F5344CB8AC3E}">
        <p14:creationId xmlns:p14="http://schemas.microsoft.com/office/powerpoint/2010/main" val="154005613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FBB5AF-8E30-A142-C154-8ED684A02F97}"/>
              </a:ext>
            </a:extLst>
          </p:cNvPr>
          <p:cNvSpPr>
            <a:spLocks noGrp="1"/>
          </p:cNvSpPr>
          <p:nvPr>
            <p:ph type="title"/>
          </p:nvPr>
        </p:nvSpPr>
        <p:spPr>
          <a:xfrm>
            <a:off x="838200" y="538481"/>
            <a:ext cx="10744200" cy="711833"/>
          </a:xfrm>
        </p:spPr>
        <p:txBody>
          <a:bodyPr>
            <a:normAutofit/>
          </a:bodyPr>
          <a:lstStyle/>
          <a:p>
            <a:r>
              <a:rPr lang="en-GB" sz="3200" b="1" dirty="0"/>
              <a:t>Five priorities to address Cumberland’s skills shortages</a:t>
            </a:r>
          </a:p>
        </p:txBody>
      </p:sp>
      <p:sp>
        <p:nvSpPr>
          <p:cNvPr id="3" name="Content Placeholder 2">
            <a:extLst>
              <a:ext uri="{FF2B5EF4-FFF2-40B4-BE49-F238E27FC236}">
                <a16:creationId xmlns:a16="http://schemas.microsoft.com/office/drawing/2014/main" id="{2A43B54C-2B15-71D6-77E9-A61820F8D1CF}"/>
              </a:ext>
            </a:extLst>
          </p:cNvPr>
          <p:cNvSpPr>
            <a:spLocks noGrp="1"/>
          </p:cNvSpPr>
          <p:nvPr>
            <p:ph idx="1"/>
          </p:nvPr>
        </p:nvSpPr>
        <p:spPr>
          <a:xfrm>
            <a:off x="838200" y="1415142"/>
            <a:ext cx="10515600" cy="4904377"/>
          </a:xfrm>
        </p:spPr>
        <p:txBody>
          <a:bodyPr>
            <a:normAutofit/>
          </a:bodyPr>
          <a:lstStyle/>
          <a:p>
            <a:pPr marL="514350" indent="-514350">
              <a:lnSpc>
                <a:spcPct val="100000"/>
              </a:lnSpc>
              <a:buFont typeface="+mj-lt"/>
              <a:buAutoNum type="arabicPeriod"/>
            </a:pPr>
            <a:r>
              <a:rPr lang="en-GB" sz="2200" dirty="0"/>
              <a:t>Establish public/private leadership and ownership of the labour market challenges facing Cumberland</a:t>
            </a:r>
          </a:p>
          <a:p>
            <a:pPr marL="514350" indent="-514350">
              <a:lnSpc>
                <a:spcPct val="100000"/>
              </a:lnSpc>
              <a:buFont typeface="+mj-lt"/>
              <a:buAutoNum type="arabicPeriod"/>
            </a:pPr>
            <a:r>
              <a:rPr lang="en-GB" sz="2200" dirty="0"/>
              <a:t>Enable more out of work residents to enter and remain in work, boosting labour supply</a:t>
            </a:r>
          </a:p>
          <a:p>
            <a:pPr marL="514350" indent="-514350">
              <a:lnSpc>
                <a:spcPct val="100000"/>
              </a:lnSpc>
              <a:buFont typeface="+mj-lt"/>
              <a:buAutoNum type="arabicPeriod"/>
            </a:pPr>
            <a:r>
              <a:rPr lang="en-GB" sz="2200" dirty="0"/>
              <a:t>Enhance recruitment and retention, including stemming problematic talent attraction practices </a:t>
            </a:r>
          </a:p>
          <a:p>
            <a:pPr marL="514350" indent="-514350">
              <a:lnSpc>
                <a:spcPct val="100000"/>
              </a:lnSpc>
              <a:buFont typeface="+mj-lt"/>
              <a:buAutoNum type="arabicPeriod"/>
            </a:pPr>
            <a:r>
              <a:rPr lang="en-GB" sz="2200" dirty="0"/>
              <a:t>A new era of collaboration in education and training delivery</a:t>
            </a:r>
          </a:p>
          <a:p>
            <a:pPr marL="514350" indent="-514350">
              <a:lnSpc>
                <a:spcPct val="100000"/>
              </a:lnSpc>
              <a:buFont typeface="+mj-lt"/>
              <a:buAutoNum type="arabicPeriod"/>
            </a:pPr>
            <a:r>
              <a:rPr lang="en-GB" sz="2200" dirty="0"/>
              <a:t>Develop a Cumberland proposition to attract and retain talent</a:t>
            </a:r>
          </a:p>
        </p:txBody>
      </p:sp>
    </p:spTree>
    <p:extLst>
      <p:ext uri="{BB962C8B-B14F-4D97-AF65-F5344CB8AC3E}">
        <p14:creationId xmlns:p14="http://schemas.microsoft.com/office/powerpoint/2010/main" val="418327941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474BF1-6F9E-C02C-ED1C-D501C6818D94}"/>
              </a:ext>
            </a:extLst>
          </p:cNvPr>
          <p:cNvSpPr>
            <a:spLocks noGrp="1"/>
          </p:cNvSpPr>
          <p:nvPr>
            <p:ph type="title"/>
          </p:nvPr>
        </p:nvSpPr>
        <p:spPr>
          <a:xfrm>
            <a:off x="838200" y="243207"/>
            <a:ext cx="10515600" cy="762633"/>
          </a:xfrm>
        </p:spPr>
        <p:txBody>
          <a:bodyPr>
            <a:noAutofit/>
          </a:bodyPr>
          <a:lstStyle/>
          <a:p>
            <a:pPr>
              <a:lnSpc>
                <a:spcPct val="100000"/>
              </a:lnSpc>
            </a:pPr>
            <a:r>
              <a:rPr lang="en-GB" sz="2400" b="1" dirty="0"/>
              <a:t>Priority 1: </a:t>
            </a:r>
            <a:r>
              <a:rPr lang="en-GB" sz="2400" dirty="0"/>
              <a:t>Establish public/private leadership and ownership of the labour market challenges facing Cumberland</a:t>
            </a:r>
            <a:endParaRPr lang="en-GB" sz="2400" b="1" dirty="0"/>
          </a:p>
        </p:txBody>
      </p:sp>
      <p:graphicFrame>
        <p:nvGraphicFramePr>
          <p:cNvPr id="5" name="Table 4">
            <a:extLst>
              <a:ext uri="{FF2B5EF4-FFF2-40B4-BE49-F238E27FC236}">
                <a16:creationId xmlns:a16="http://schemas.microsoft.com/office/drawing/2014/main" id="{B236F557-F9AA-3448-7287-3EB05BF6F906}"/>
              </a:ext>
            </a:extLst>
          </p:cNvPr>
          <p:cNvGraphicFramePr>
            <a:graphicFrameLocks noGrp="1"/>
          </p:cNvGraphicFramePr>
          <p:nvPr>
            <p:extLst>
              <p:ext uri="{D42A27DB-BD31-4B8C-83A1-F6EECF244321}">
                <p14:modId xmlns:p14="http://schemas.microsoft.com/office/powerpoint/2010/main" val="579538858"/>
              </p:ext>
            </p:extLst>
          </p:nvPr>
        </p:nvGraphicFramePr>
        <p:xfrm>
          <a:off x="838200" y="1084900"/>
          <a:ext cx="10515600" cy="5516880"/>
        </p:xfrm>
        <a:graphic>
          <a:graphicData uri="http://schemas.openxmlformats.org/drawingml/2006/table">
            <a:tbl>
              <a:tblPr firstRow="1" bandRow="1">
                <a:tableStyleId>{5940675A-B579-460E-94D1-54222C63F5DA}</a:tableStyleId>
              </a:tblPr>
              <a:tblGrid>
                <a:gridCol w="10515600">
                  <a:extLst>
                    <a:ext uri="{9D8B030D-6E8A-4147-A177-3AD203B41FA5}">
                      <a16:colId xmlns:a16="http://schemas.microsoft.com/office/drawing/2014/main" val="1735516216"/>
                    </a:ext>
                  </a:extLst>
                </a:gridCol>
              </a:tblGrid>
              <a:tr h="370840">
                <a:tc>
                  <a:txBody>
                    <a:bodyPr/>
                    <a:lstStyle/>
                    <a:p>
                      <a:pPr>
                        <a:lnSpc>
                          <a:spcPct val="100000"/>
                        </a:lnSpc>
                        <a:spcAft>
                          <a:spcPts val="600"/>
                        </a:spcAft>
                      </a:pPr>
                      <a:r>
                        <a:rPr lang="en-GB" sz="2000" b="1" dirty="0"/>
                        <a:t>Rationale</a:t>
                      </a:r>
                      <a:endParaRPr lang="en-GB" sz="2000" dirty="0"/>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GB" sz="2000" b="0" dirty="0"/>
                        <a:t>Consequences of the distorted labour market are not confined to engineering. Loss of teachers, bus drivers, motor mechanics, police officers etc means there is arguably a wider societal impact. </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GB" sz="2000" b="0" dirty="0"/>
                        <a:t>Existential risk to smaller and some mid-sized firms presents a problem to Cumberland’s economy but there appears to be no local consensus on the scale of the issue, its drivers, or the desired response. </a:t>
                      </a:r>
                      <a:endParaRPr lang="en-GB" sz="2000" dirty="0"/>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GB" sz="2000" b="0" dirty="0"/>
                        <a:t>Public/private leadership is required to convene, act as arbiter locally and lobby externally. </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GB" sz="2000" b="0" dirty="0"/>
                        <a:t>Future Government policy on devolution means that Cumberland may have greater leverage in future. </a:t>
                      </a:r>
                    </a:p>
                  </a:txBody>
                  <a:tcPr/>
                </a:tc>
                <a:extLst>
                  <a:ext uri="{0D108BD9-81ED-4DB2-BD59-A6C34878D82A}">
                    <a16:rowId xmlns:a16="http://schemas.microsoft.com/office/drawing/2014/main" val="3227160798"/>
                  </a:ext>
                </a:extLst>
              </a:tr>
              <a:tr h="370840">
                <a:tc>
                  <a:txBody>
                    <a:bodyPr/>
                    <a:lstStyle/>
                    <a:p>
                      <a:pPr>
                        <a:lnSpc>
                          <a:spcPct val="100000"/>
                        </a:lnSpc>
                        <a:spcAft>
                          <a:spcPts val="600"/>
                        </a:spcAft>
                      </a:pPr>
                      <a:r>
                        <a:rPr lang="en-GB" sz="2000" b="1" dirty="0"/>
                        <a:t>Recommendations</a:t>
                      </a:r>
                    </a:p>
                    <a:p>
                      <a:pPr marL="285750" indent="-285750">
                        <a:lnSpc>
                          <a:spcPct val="100000"/>
                        </a:lnSpc>
                        <a:spcAft>
                          <a:spcPts val="600"/>
                        </a:spcAft>
                        <a:buFont typeface="Arial" panose="020B0604020202020204" pitchFamily="34" charset="0"/>
                        <a:buChar char="•"/>
                      </a:pPr>
                      <a:r>
                        <a:rPr lang="en-GB" sz="2000" dirty="0"/>
                        <a:t>Communicate the key facts and employer feedback to civic leaders and across business groups via briefings, speeches, seminars that build a shared understanding / guiding coalition. </a:t>
                      </a:r>
                    </a:p>
                    <a:p>
                      <a:pPr marL="285750" indent="-285750">
                        <a:lnSpc>
                          <a:spcPct val="100000"/>
                        </a:lnSpc>
                        <a:spcAft>
                          <a:spcPts val="600"/>
                        </a:spcAft>
                        <a:buFont typeface="Arial" panose="020B0604020202020204" pitchFamily="34" charset="0"/>
                        <a:buChar char="•"/>
                      </a:pPr>
                      <a:r>
                        <a:rPr lang="en-GB" sz="2000" dirty="0"/>
                        <a:t>Convene a core group of Sellafield/NDA, Cumberland Council, Cumbria Chamber as a task force which will provide visible leadership; seek to involve Government as required. Mobilise a wider coalition of partners to agree a programme of action to be overseen by, and accountable to, the task force. </a:t>
                      </a:r>
                    </a:p>
                  </a:txBody>
                  <a:tcPr/>
                </a:tc>
                <a:extLst>
                  <a:ext uri="{0D108BD9-81ED-4DB2-BD59-A6C34878D82A}">
                    <a16:rowId xmlns:a16="http://schemas.microsoft.com/office/drawing/2014/main" val="2954821875"/>
                  </a:ext>
                </a:extLst>
              </a:tr>
            </a:tbl>
          </a:graphicData>
        </a:graphic>
      </p:graphicFrame>
    </p:spTree>
    <p:extLst>
      <p:ext uri="{BB962C8B-B14F-4D97-AF65-F5344CB8AC3E}">
        <p14:creationId xmlns:p14="http://schemas.microsoft.com/office/powerpoint/2010/main" val="120818585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474BF1-6F9E-C02C-ED1C-D501C6818D94}"/>
              </a:ext>
            </a:extLst>
          </p:cNvPr>
          <p:cNvSpPr>
            <a:spLocks noGrp="1"/>
          </p:cNvSpPr>
          <p:nvPr>
            <p:ph type="title"/>
          </p:nvPr>
        </p:nvSpPr>
        <p:spPr>
          <a:xfrm>
            <a:off x="838200" y="365127"/>
            <a:ext cx="10515600" cy="762633"/>
          </a:xfrm>
        </p:spPr>
        <p:txBody>
          <a:bodyPr>
            <a:noAutofit/>
          </a:bodyPr>
          <a:lstStyle/>
          <a:p>
            <a:pPr>
              <a:lnSpc>
                <a:spcPct val="100000"/>
              </a:lnSpc>
            </a:pPr>
            <a:r>
              <a:rPr lang="en-GB" sz="2400" b="1" dirty="0"/>
              <a:t>Priority 2: </a:t>
            </a:r>
            <a:r>
              <a:rPr lang="en-GB" sz="2400" dirty="0"/>
              <a:t>Enable more out of work residents to enter and remain in work, boosting labour supply</a:t>
            </a:r>
            <a:endParaRPr lang="en-GB" sz="2400" b="1" dirty="0"/>
          </a:p>
        </p:txBody>
      </p:sp>
      <p:graphicFrame>
        <p:nvGraphicFramePr>
          <p:cNvPr id="5" name="Table 4">
            <a:extLst>
              <a:ext uri="{FF2B5EF4-FFF2-40B4-BE49-F238E27FC236}">
                <a16:creationId xmlns:a16="http://schemas.microsoft.com/office/drawing/2014/main" id="{B236F557-F9AA-3448-7287-3EB05BF6F906}"/>
              </a:ext>
            </a:extLst>
          </p:cNvPr>
          <p:cNvGraphicFramePr>
            <a:graphicFrameLocks noGrp="1"/>
          </p:cNvGraphicFramePr>
          <p:nvPr>
            <p:extLst>
              <p:ext uri="{D42A27DB-BD31-4B8C-83A1-F6EECF244321}">
                <p14:modId xmlns:p14="http://schemas.microsoft.com/office/powerpoint/2010/main" val="97103172"/>
              </p:ext>
            </p:extLst>
          </p:nvPr>
        </p:nvGraphicFramePr>
        <p:xfrm>
          <a:off x="863600" y="1127760"/>
          <a:ext cx="10490200" cy="5593080"/>
        </p:xfrm>
        <a:graphic>
          <a:graphicData uri="http://schemas.openxmlformats.org/drawingml/2006/table">
            <a:tbl>
              <a:tblPr firstRow="1" bandRow="1">
                <a:tableStyleId>{5940675A-B579-460E-94D1-54222C63F5DA}</a:tableStyleId>
              </a:tblPr>
              <a:tblGrid>
                <a:gridCol w="10490200">
                  <a:extLst>
                    <a:ext uri="{9D8B030D-6E8A-4147-A177-3AD203B41FA5}">
                      <a16:colId xmlns:a16="http://schemas.microsoft.com/office/drawing/2014/main" val="1735516216"/>
                    </a:ext>
                  </a:extLst>
                </a:gridCol>
              </a:tblGrid>
              <a:tr h="370840">
                <a:tc>
                  <a:txBody>
                    <a:bodyPr/>
                    <a:lstStyle/>
                    <a:p>
                      <a:pPr>
                        <a:lnSpc>
                          <a:spcPct val="100000"/>
                        </a:lnSpc>
                        <a:spcAft>
                          <a:spcPts val="600"/>
                        </a:spcAft>
                      </a:pPr>
                      <a:r>
                        <a:rPr lang="en-GB" sz="2000" b="1" dirty="0"/>
                        <a:t>Rationale</a:t>
                      </a:r>
                      <a:endParaRPr lang="en-GB" sz="2000" dirty="0"/>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GB" sz="2000" b="0" dirty="0"/>
                        <a:t>Declining working age population is reducing labour supply, contributing to skills shortages. Consequently employers and providers are working with unemployed/inactive residents at greater scale than before. </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GB" sz="2000" b="0" dirty="0"/>
                        <a:t>Unemployment is relatively low but levels of ill health-related economic inactivity among working age people rose during the pandemic and have continued to rise since then.</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GB" sz="2000" b="0" dirty="0"/>
                        <a:t>Connecting economic need to opportunity will help Cumberland’s most deprived areas.</a:t>
                      </a:r>
                    </a:p>
                  </a:txBody>
                  <a:tcPr/>
                </a:tc>
                <a:extLst>
                  <a:ext uri="{0D108BD9-81ED-4DB2-BD59-A6C34878D82A}">
                    <a16:rowId xmlns:a16="http://schemas.microsoft.com/office/drawing/2014/main" val="3227160798"/>
                  </a:ext>
                </a:extLst>
              </a:tr>
              <a:tr h="370840">
                <a:tc>
                  <a:txBody>
                    <a:bodyPr/>
                    <a:lstStyle/>
                    <a:p>
                      <a:pPr>
                        <a:lnSpc>
                          <a:spcPct val="100000"/>
                        </a:lnSpc>
                        <a:spcAft>
                          <a:spcPts val="600"/>
                        </a:spcAft>
                      </a:pPr>
                      <a:r>
                        <a:rPr lang="en-GB" sz="2000" b="1" dirty="0"/>
                        <a:t>Recommendations</a:t>
                      </a:r>
                    </a:p>
                    <a:p>
                      <a:pPr marL="285750" indent="-285750">
                        <a:lnSpc>
                          <a:spcPct val="100000"/>
                        </a:lnSpc>
                        <a:spcAft>
                          <a:spcPts val="600"/>
                        </a:spcAft>
                        <a:buFont typeface="Arial" panose="020B0604020202020204" pitchFamily="34" charset="0"/>
                        <a:buChar char="•"/>
                      </a:pPr>
                      <a:r>
                        <a:rPr lang="en-GB" sz="2000" dirty="0"/>
                        <a:t>Make a special case to the new government for place-based resource that to bring more economically inactive residents back to work given the oversupply of vacancies – focus on deprived communities. </a:t>
                      </a:r>
                    </a:p>
                    <a:p>
                      <a:pPr marL="285750" indent="-285750">
                        <a:lnSpc>
                          <a:spcPct val="100000"/>
                        </a:lnSpc>
                        <a:spcAft>
                          <a:spcPts val="600"/>
                        </a:spcAft>
                        <a:buFont typeface="Arial" panose="020B0604020202020204" pitchFamily="34" charset="0"/>
                        <a:buChar char="•"/>
                      </a:pPr>
                      <a:r>
                        <a:rPr lang="en-GB" sz="2000" dirty="0"/>
                        <a:t>Grow the ECITB Work Ready Pathways model, led by employer demand, potentially diversifying beyond Trainee Maintenance Operative pathway. </a:t>
                      </a:r>
                    </a:p>
                    <a:p>
                      <a:pPr marL="285750" indent="-285750">
                        <a:lnSpc>
                          <a:spcPct val="100000"/>
                        </a:lnSpc>
                        <a:spcAft>
                          <a:spcPts val="600"/>
                        </a:spcAft>
                        <a:buFont typeface="Arial" panose="020B0604020202020204" pitchFamily="34" charset="0"/>
                        <a:buChar char="•"/>
                      </a:pPr>
                      <a:r>
                        <a:rPr lang="en-GB" sz="2000" dirty="0"/>
                        <a:t>DWP Universal Support will assist c300 </a:t>
                      </a:r>
                      <a:r>
                        <a:rPr lang="en-GB" sz="2000" dirty="0" err="1"/>
                        <a:t>ec.</a:t>
                      </a:r>
                      <a:r>
                        <a:rPr lang="en-GB" sz="2000" dirty="0"/>
                        <a:t> inactive residents p.a. in Cumberland from 2025/26 – council, NHS, employers to work with DWP and its provider to align services where possible. </a:t>
                      </a:r>
                    </a:p>
                    <a:p>
                      <a:pPr marL="285750" indent="-285750">
                        <a:lnSpc>
                          <a:spcPct val="100000"/>
                        </a:lnSpc>
                        <a:spcAft>
                          <a:spcPts val="600"/>
                        </a:spcAft>
                        <a:buFont typeface="Arial" panose="020B0604020202020204" pitchFamily="34" charset="0"/>
                        <a:buChar char="•"/>
                      </a:pPr>
                      <a:r>
                        <a:rPr lang="en-GB" sz="2000" dirty="0"/>
                        <a:t>Work with JCP to generate more SWAP activity based on employer skills needs. </a:t>
                      </a:r>
                    </a:p>
                  </a:txBody>
                  <a:tcPr/>
                </a:tc>
                <a:extLst>
                  <a:ext uri="{0D108BD9-81ED-4DB2-BD59-A6C34878D82A}">
                    <a16:rowId xmlns:a16="http://schemas.microsoft.com/office/drawing/2014/main" val="2954821875"/>
                  </a:ext>
                </a:extLst>
              </a:tr>
            </a:tbl>
          </a:graphicData>
        </a:graphic>
      </p:graphicFrame>
    </p:spTree>
    <p:extLst>
      <p:ext uri="{BB962C8B-B14F-4D97-AF65-F5344CB8AC3E}">
        <p14:creationId xmlns:p14="http://schemas.microsoft.com/office/powerpoint/2010/main" val="72145014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474BF1-6F9E-C02C-ED1C-D501C6818D94}"/>
              </a:ext>
            </a:extLst>
          </p:cNvPr>
          <p:cNvSpPr>
            <a:spLocks noGrp="1"/>
          </p:cNvSpPr>
          <p:nvPr>
            <p:ph type="title"/>
          </p:nvPr>
        </p:nvSpPr>
        <p:spPr>
          <a:xfrm>
            <a:off x="838200" y="365127"/>
            <a:ext cx="10515600" cy="762633"/>
          </a:xfrm>
        </p:spPr>
        <p:txBody>
          <a:bodyPr>
            <a:noAutofit/>
          </a:bodyPr>
          <a:lstStyle/>
          <a:p>
            <a:pPr>
              <a:lnSpc>
                <a:spcPct val="100000"/>
              </a:lnSpc>
            </a:pPr>
            <a:r>
              <a:rPr lang="en-GB" sz="2400" b="1" dirty="0"/>
              <a:t>Priority 3: </a:t>
            </a:r>
            <a:r>
              <a:rPr lang="en-GB" sz="2400" dirty="0"/>
              <a:t>Enhance recruitment and retention, including stemming problematic talent attraction practices</a:t>
            </a:r>
            <a:endParaRPr lang="en-GB" sz="2400" b="1" dirty="0"/>
          </a:p>
        </p:txBody>
      </p:sp>
      <p:graphicFrame>
        <p:nvGraphicFramePr>
          <p:cNvPr id="5" name="Table 4">
            <a:extLst>
              <a:ext uri="{FF2B5EF4-FFF2-40B4-BE49-F238E27FC236}">
                <a16:creationId xmlns:a16="http://schemas.microsoft.com/office/drawing/2014/main" id="{B236F557-F9AA-3448-7287-3EB05BF6F906}"/>
              </a:ext>
            </a:extLst>
          </p:cNvPr>
          <p:cNvGraphicFramePr>
            <a:graphicFrameLocks noGrp="1"/>
          </p:cNvGraphicFramePr>
          <p:nvPr>
            <p:extLst>
              <p:ext uri="{D42A27DB-BD31-4B8C-83A1-F6EECF244321}">
                <p14:modId xmlns:p14="http://schemas.microsoft.com/office/powerpoint/2010/main" val="3916292522"/>
              </p:ext>
            </p:extLst>
          </p:nvPr>
        </p:nvGraphicFramePr>
        <p:xfrm>
          <a:off x="863600" y="1127760"/>
          <a:ext cx="10490200" cy="5516880"/>
        </p:xfrm>
        <a:graphic>
          <a:graphicData uri="http://schemas.openxmlformats.org/drawingml/2006/table">
            <a:tbl>
              <a:tblPr firstRow="1" bandRow="1">
                <a:tableStyleId>{5940675A-B579-460E-94D1-54222C63F5DA}</a:tableStyleId>
              </a:tblPr>
              <a:tblGrid>
                <a:gridCol w="10490200">
                  <a:extLst>
                    <a:ext uri="{9D8B030D-6E8A-4147-A177-3AD203B41FA5}">
                      <a16:colId xmlns:a16="http://schemas.microsoft.com/office/drawing/2014/main" val="1735516216"/>
                    </a:ext>
                  </a:extLst>
                </a:gridCol>
              </a:tblGrid>
              <a:tr h="370840">
                <a:tc>
                  <a:txBody>
                    <a:bodyPr/>
                    <a:lstStyle/>
                    <a:p>
                      <a:pPr>
                        <a:lnSpc>
                          <a:spcPct val="100000"/>
                        </a:lnSpc>
                        <a:spcAft>
                          <a:spcPts val="600"/>
                        </a:spcAft>
                      </a:pPr>
                      <a:r>
                        <a:rPr lang="en-GB" sz="2000" b="1" dirty="0"/>
                        <a:t>Rationale</a:t>
                      </a:r>
                      <a:endParaRPr lang="en-GB" sz="2000" dirty="0"/>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GB" sz="2000" b="0" dirty="0"/>
                        <a:t>Widespread reports of poaching of staff, the employers worst affected are those in close proximity to Sellafield and/or in its supply chain. Staff turnover reported to be higher across the board. This is not a sustainable situation. </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GB" sz="2000" b="0" dirty="0"/>
                        <a:t>This has a corrosive effect on employers’ willingness to train new recruits and existing staff – “</a:t>
                      </a:r>
                      <a:r>
                        <a:rPr lang="en-GB" sz="2000" b="0" i="1" dirty="0"/>
                        <a:t>we are sick of training for Sellafield.</a:t>
                      </a:r>
                      <a:r>
                        <a:rPr lang="en-GB" sz="2000" b="0" dirty="0"/>
                        <a:t>”</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GB" sz="2000" b="0" dirty="0"/>
                        <a:t>Under-utilisation of skills a major issue for people leaving advanced or high skilled work for better paid intermediate or advanced skilled work, leading to loss of productivity gains. </a:t>
                      </a:r>
                    </a:p>
                  </a:txBody>
                  <a:tcPr/>
                </a:tc>
                <a:extLst>
                  <a:ext uri="{0D108BD9-81ED-4DB2-BD59-A6C34878D82A}">
                    <a16:rowId xmlns:a16="http://schemas.microsoft.com/office/drawing/2014/main" val="3227160798"/>
                  </a:ext>
                </a:extLst>
              </a:tr>
              <a:tr h="370840">
                <a:tc>
                  <a:txBody>
                    <a:bodyPr/>
                    <a:lstStyle/>
                    <a:p>
                      <a:pPr>
                        <a:lnSpc>
                          <a:spcPct val="100000"/>
                        </a:lnSpc>
                        <a:spcAft>
                          <a:spcPts val="600"/>
                        </a:spcAft>
                      </a:pPr>
                      <a:r>
                        <a:rPr lang="en-GB" sz="2000" b="1" dirty="0"/>
                        <a:t>Recommendations</a:t>
                      </a:r>
                    </a:p>
                    <a:p>
                      <a:pPr marL="285750" indent="-285750">
                        <a:lnSpc>
                          <a:spcPct val="100000"/>
                        </a:lnSpc>
                        <a:spcAft>
                          <a:spcPts val="600"/>
                        </a:spcAft>
                        <a:buFont typeface="Arial" panose="020B0604020202020204" pitchFamily="34" charset="0"/>
                        <a:buChar char="•"/>
                      </a:pPr>
                      <a:r>
                        <a:rPr lang="en-GB" sz="2000" dirty="0"/>
                        <a:t>Work with the NDA to establish a Charter within the nuclear decommissioning supply chain (all levels) focused on ethical and economically sustainable recruitment.</a:t>
                      </a:r>
                    </a:p>
                    <a:p>
                      <a:pPr marL="285750" indent="-285750">
                        <a:lnSpc>
                          <a:spcPct val="100000"/>
                        </a:lnSpc>
                        <a:spcAft>
                          <a:spcPts val="600"/>
                        </a:spcAft>
                        <a:buFont typeface="Arial" panose="020B0604020202020204" pitchFamily="34" charset="0"/>
                        <a:buChar char="•"/>
                      </a:pPr>
                      <a:r>
                        <a:rPr lang="en-GB" sz="2000" dirty="0"/>
                        <a:t>Build a Community Apprenticeships scheme funded by Sellafield’s community relations pot (including wage costs) to fund the overtraining of skilled workers, creating a larger skilled labour pool, confident that those not securing Sellafield jobs will be picked up by other local employers.</a:t>
                      </a:r>
                    </a:p>
                    <a:p>
                      <a:pPr marL="285750" indent="-285750">
                        <a:lnSpc>
                          <a:spcPct val="100000"/>
                        </a:lnSpc>
                        <a:spcAft>
                          <a:spcPts val="600"/>
                        </a:spcAft>
                        <a:buFont typeface="Arial" panose="020B0604020202020204" pitchFamily="34" charset="0"/>
                        <a:buChar char="•"/>
                      </a:pPr>
                      <a:r>
                        <a:rPr lang="en-GB" sz="2000" dirty="0"/>
                        <a:t>Ensure systems are in place to ensure unsuccessful applicants to Sellafield are found apprenticeships with other nearby employers (‘Silver medallists’)</a:t>
                      </a:r>
                    </a:p>
                  </a:txBody>
                  <a:tcPr/>
                </a:tc>
                <a:extLst>
                  <a:ext uri="{0D108BD9-81ED-4DB2-BD59-A6C34878D82A}">
                    <a16:rowId xmlns:a16="http://schemas.microsoft.com/office/drawing/2014/main" val="2954821875"/>
                  </a:ext>
                </a:extLst>
              </a:tr>
            </a:tbl>
          </a:graphicData>
        </a:graphic>
      </p:graphicFrame>
    </p:spTree>
    <p:extLst>
      <p:ext uri="{BB962C8B-B14F-4D97-AF65-F5344CB8AC3E}">
        <p14:creationId xmlns:p14="http://schemas.microsoft.com/office/powerpoint/2010/main" val="330442505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474BF1-6F9E-C02C-ED1C-D501C6818D94}"/>
              </a:ext>
            </a:extLst>
          </p:cNvPr>
          <p:cNvSpPr>
            <a:spLocks noGrp="1"/>
          </p:cNvSpPr>
          <p:nvPr>
            <p:ph type="title"/>
          </p:nvPr>
        </p:nvSpPr>
        <p:spPr>
          <a:xfrm>
            <a:off x="838200" y="365127"/>
            <a:ext cx="10515600" cy="457833"/>
          </a:xfrm>
        </p:spPr>
        <p:txBody>
          <a:bodyPr>
            <a:noAutofit/>
          </a:bodyPr>
          <a:lstStyle/>
          <a:p>
            <a:pPr>
              <a:lnSpc>
                <a:spcPct val="100000"/>
              </a:lnSpc>
            </a:pPr>
            <a:r>
              <a:rPr lang="en-GB" sz="2400" b="1" dirty="0"/>
              <a:t>Priority 4: </a:t>
            </a:r>
            <a:r>
              <a:rPr lang="en-GB" sz="2400" dirty="0"/>
              <a:t>A new era of collaboration in education and training delivery</a:t>
            </a:r>
            <a:endParaRPr lang="en-GB" sz="2400" b="1" dirty="0"/>
          </a:p>
        </p:txBody>
      </p:sp>
      <p:graphicFrame>
        <p:nvGraphicFramePr>
          <p:cNvPr id="5" name="Table 4">
            <a:extLst>
              <a:ext uri="{FF2B5EF4-FFF2-40B4-BE49-F238E27FC236}">
                <a16:creationId xmlns:a16="http://schemas.microsoft.com/office/drawing/2014/main" id="{B236F557-F9AA-3448-7287-3EB05BF6F906}"/>
              </a:ext>
            </a:extLst>
          </p:cNvPr>
          <p:cNvGraphicFramePr>
            <a:graphicFrameLocks noGrp="1"/>
          </p:cNvGraphicFramePr>
          <p:nvPr>
            <p:extLst>
              <p:ext uri="{D42A27DB-BD31-4B8C-83A1-F6EECF244321}">
                <p14:modId xmlns:p14="http://schemas.microsoft.com/office/powerpoint/2010/main" val="1456392287"/>
              </p:ext>
            </p:extLst>
          </p:nvPr>
        </p:nvGraphicFramePr>
        <p:xfrm>
          <a:off x="838200" y="822960"/>
          <a:ext cx="10408920" cy="5425440"/>
        </p:xfrm>
        <a:graphic>
          <a:graphicData uri="http://schemas.openxmlformats.org/drawingml/2006/table">
            <a:tbl>
              <a:tblPr firstRow="1" bandRow="1">
                <a:tableStyleId>{5940675A-B579-460E-94D1-54222C63F5DA}</a:tableStyleId>
              </a:tblPr>
              <a:tblGrid>
                <a:gridCol w="10408920">
                  <a:extLst>
                    <a:ext uri="{9D8B030D-6E8A-4147-A177-3AD203B41FA5}">
                      <a16:colId xmlns:a16="http://schemas.microsoft.com/office/drawing/2014/main" val="1735516216"/>
                    </a:ext>
                  </a:extLst>
                </a:gridCol>
              </a:tblGrid>
              <a:tr h="370840">
                <a:tc>
                  <a:txBody>
                    <a:bodyPr/>
                    <a:lstStyle/>
                    <a:p>
                      <a:pPr>
                        <a:lnSpc>
                          <a:spcPct val="100000"/>
                        </a:lnSpc>
                        <a:spcAft>
                          <a:spcPts val="600"/>
                        </a:spcAft>
                      </a:pPr>
                      <a:r>
                        <a:rPr lang="en-GB" sz="2000" b="1" dirty="0"/>
                        <a:t>Rationale</a:t>
                      </a:r>
                      <a:endParaRPr lang="en-GB" sz="2000" dirty="0"/>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GB" sz="2000" b="0" dirty="0"/>
                        <a:t>Cumberland has many, many technical education assets, most of it focused at </a:t>
                      </a:r>
                      <a:r>
                        <a:rPr lang="en-GB" sz="2000" b="0" dirty="0" err="1"/>
                        <a:t>Lillyhall</a:t>
                      </a:r>
                      <a:r>
                        <a:rPr lang="en-GB" sz="2000" b="0" dirty="0"/>
                        <a:t> Industrial Estate (UTC, Gen2, Lakes College (</a:t>
                      </a:r>
                      <a:r>
                        <a:rPr lang="en-GB" sz="2000" b="0" dirty="0" err="1"/>
                        <a:t>NCfN</a:t>
                      </a:r>
                      <a:r>
                        <a:rPr lang="en-GB" sz="2000" b="0" dirty="0"/>
                        <a:t>), </a:t>
                      </a:r>
                      <a:r>
                        <a:rPr lang="en-GB" sz="2000" b="0" dirty="0" err="1"/>
                        <a:t>Energus</a:t>
                      </a:r>
                      <a:r>
                        <a:rPr lang="en-GB" sz="2000" b="0" dirty="0"/>
                        <a:t>)</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GB" sz="2000" b="0" dirty="0"/>
                        <a:t>A number of employers reported frustration with nugatory competition/’unwanted noise’ arising from competitive practices. This appears to be less of an issue in construction than in engineering, where multiple providers deliver low volumes in around half a dozen standards. </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GB" sz="2000" b="0" dirty="0"/>
                        <a:t>There may be ways in which niche occupations – where employers have reported sending learners out of area – might be supported locally in a more collaborative environment. </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GB" sz="2000" b="0" dirty="0"/>
                        <a:t>Employers may be overly-reliant on apprenticeships as the dominant training model but low funding for apprenticeships is creating viability challenges. </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GB" sz="2000" b="0" dirty="0"/>
                        <a:t>HE is delivered by FE providers but there is no construction or engineering HE delivery by universities in Cumberland (HE by FE is mainly PT provision for people in work). This narrows post-18 options, promoting brain drain. It also means that no young people move to the area to study engineering or construction HE degrees. </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GB" sz="2000" b="0" dirty="0"/>
                        <a:t>Learner demand for construction and engineering careers is strong but there is room to improve progression to apprenticeship (from FT courses) and the involvement of female learners. </a:t>
                      </a:r>
                    </a:p>
                  </a:txBody>
                  <a:tcPr/>
                </a:tc>
                <a:extLst>
                  <a:ext uri="{0D108BD9-81ED-4DB2-BD59-A6C34878D82A}">
                    <a16:rowId xmlns:a16="http://schemas.microsoft.com/office/drawing/2014/main" val="3227160798"/>
                  </a:ext>
                </a:extLst>
              </a:tr>
            </a:tbl>
          </a:graphicData>
        </a:graphic>
      </p:graphicFrame>
    </p:spTree>
    <p:extLst>
      <p:ext uri="{BB962C8B-B14F-4D97-AF65-F5344CB8AC3E}">
        <p14:creationId xmlns:p14="http://schemas.microsoft.com/office/powerpoint/2010/main" val="211136089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495A09-A848-BFD4-C5A2-CA489A45E520}"/>
              </a:ext>
            </a:extLst>
          </p:cNvPr>
          <p:cNvSpPr>
            <a:spLocks noGrp="1"/>
          </p:cNvSpPr>
          <p:nvPr>
            <p:ph type="title"/>
          </p:nvPr>
        </p:nvSpPr>
        <p:spPr/>
        <p:txBody>
          <a:bodyPr>
            <a:normAutofit/>
          </a:bodyPr>
          <a:lstStyle/>
          <a:p>
            <a:r>
              <a:rPr lang="en-GB" sz="4000" b="1" dirty="0"/>
              <a:t>2. Context and approach</a:t>
            </a:r>
          </a:p>
        </p:txBody>
      </p:sp>
      <p:sp>
        <p:nvSpPr>
          <p:cNvPr id="3" name="Text Placeholder 2">
            <a:extLst>
              <a:ext uri="{FF2B5EF4-FFF2-40B4-BE49-F238E27FC236}">
                <a16:creationId xmlns:a16="http://schemas.microsoft.com/office/drawing/2014/main" id="{9305F515-305A-5193-1AA8-83A2ADF431EA}"/>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9BBA47AD-7BBC-1553-6724-81AD8F665EFF}"/>
              </a:ext>
            </a:extLst>
          </p:cNvPr>
          <p:cNvSpPr>
            <a:spLocks noGrp="1"/>
          </p:cNvSpPr>
          <p:nvPr>
            <p:ph type="sldNum" sz="quarter" idx="10"/>
          </p:nvPr>
        </p:nvSpPr>
        <p:spPr/>
        <p:txBody>
          <a:bodyPr/>
          <a:lstStyle/>
          <a:p>
            <a:fld id="{448EACA5-4A10-C245-AACC-7BCD12649055}" type="slidenum">
              <a:rPr lang="en-US" smtClean="0"/>
              <a:pPr/>
              <a:t>4</a:t>
            </a:fld>
            <a:endParaRPr lang="en-US"/>
          </a:p>
        </p:txBody>
      </p:sp>
    </p:spTree>
    <p:extLst>
      <p:ext uri="{BB962C8B-B14F-4D97-AF65-F5344CB8AC3E}">
        <p14:creationId xmlns:p14="http://schemas.microsoft.com/office/powerpoint/2010/main" val="322726704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474BF1-6F9E-C02C-ED1C-D501C6818D94}"/>
              </a:ext>
            </a:extLst>
          </p:cNvPr>
          <p:cNvSpPr>
            <a:spLocks noGrp="1"/>
          </p:cNvSpPr>
          <p:nvPr>
            <p:ph type="title"/>
          </p:nvPr>
        </p:nvSpPr>
        <p:spPr>
          <a:xfrm>
            <a:off x="838200" y="365127"/>
            <a:ext cx="10515600" cy="488313"/>
          </a:xfrm>
        </p:spPr>
        <p:txBody>
          <a:bodyPr>
            <a:noAutofit/>
          </a:bodyPr>
          <a:lstStyle/>
          <a:p>
            <a:pPr>
              <a:lnSpc>
                <a:spcPct val="100000"/>
              </a:lnSpc>
            </a:pPr>
            <a:r>
              <a:rPr lang="en-GB" sz="2400" b="1" dirty="0"/>
              <a:t>Priority 4: </a:t>
            </a:r>
            <a:r>
              <a:rPr lang="en-GB" sz="2400" dirty="0"/>
              <a:t>A new era of collaboration in education and training delivery (cont..)</a:t>
            </a:r>
            <a:endParaRPr lang="en-GB" sz="2400" b="1" dirty="0"/>
          </a:p>
        </p:txBody>
      </p:sp>
      <p:graphicFrame>
        <p:nvGraphicFramePr>
          <p:cNvPr id="5" name="Table 4">
            <a:extLst>
              <a:ext uri="{FF2B5EF4-FFF2-40B4-BE49-F238E27FC236}">
                <a16:creationId xmlns:a16="http://schemas.microsoft.com/office/drawing/2014/main" id="{B236F557-F9AA-3448-7287-3EB05BF6F906}"/>
              </a:ext>
            </a:extLst>
          </p:cNvPr>
          <p:cNvGraphicFramePr>
            <a:graphicFrameLocks noGrp="1"/>
          </p:cNvGraphicFramePr>
          <p:nvPr>
            <p:extLst>
              <p:ext uri="{D42A27DB-BD31-4B8C-83A1-F6EECF244321}">
                <p14:modId xmlns:p14="http://schemas.microsoft.com/office/powerpoint/2010/main" val="594636698"/>
              </p:ext>
            </p:extLst>
          </p:nvPr>
        </p:nvGraphicFramePr>
        <p:xfrm>
          <a:off x="838200" y="899160"/>
          <a:ext cx="10982960" cy="5425440"/>
        </p:xfrm>
        <a:graphic>
          <a:graphicData uri="http://schemas.openxmlformats.org/drawingml/2006/table">
            <a:tbl>
              <a:tblPr firstRow="1" bandRow="1">
                <a:tableStyleId>{5940675A-B579-460E-94D1-54222C63F5DA}</a:tableStyleId>
              </a:tblPr>
              <a:tblGrid>
                <a:gridCol w="10982960">
                  <a:extLst>
                    <a:ext uri="{9D8B030D-6E8A-4147-A177-3AD203B41FA5}">
                      <a16:colId xmlns:a16="http://schemas.microsoft.com/office/drawing/2014/main" val="1735516216"/>
                    </a:ext>
                  </a:extLst>
                </a:gridCol>
              </a:tblGrid>
              <a:tr h="370840">
                <a:tc>
                  <a:txBody>
                    <a:bodyPr/>
                    <a:lstStyle/>
                    <a:p>
                      <a:pPr>
                        <a:lnSpc>
                          <a:spcPct val="100000"/>
                        </a:lnSpc>
                        <a:spcAft>
                          <a:spcPts val="600"/>
                        </a:spcAft>
                      </a:pPr>
                      <a:r>
                        <a:rPr lang="en-GB" sz="2000" b="1" dirty="0"/>
                        <a:t>Recommendations</a:t>
                      </a:r>
                    </a:p>
                    <a:p>
                      <a:pPr marL="285750" indent="-285750">
                        <a:lnSpc>
                          <a:spcPct val="100000"/>
                        </a:lnSpc>
                        <a:spcAft>
                          <a:spcPts val="600"/>
                        </a:spcAft>
                        <a:buFont typeface="Arial" panose="020B0604020202020204" pitchFamily="34" charset="0"/>
                        <a:buChar char="•"/>
                      </a:pPr>
                      <a:r>
                        <a:rPr lang="en-GB" sz="2000" dirty="0"/>
                        <a:t>The root of the ‘unwanted noise’ is the way the NDA and Sellafield lets a single £5-6m per annum contract to one provider only. It would be good to explore alternative models that create less adversarial relations, while remaining within public procurement rules. </a:t>
                      </a:r>
                    </a:p>
                    <a:p>
                      <a:pPr marL="285750" indent="-285750">
                        <a:lnSpc>
                          <a:spcPct val="100000"/>
                        </a:lnSpc>
                        <a:spcAft>
                          <a:spcPts val="600"/>
                        </a:spcAft>
                        <a:buFont typeface="Arial" panose="020B0604020202020204" pitchFamily="34" charset="0"/>
                        <a:buChar char="•"/>
                      </a:pPr>
                      <a:r>
                        <a:rPr lang="en-GB" sz="2000" dirty="0"/>
                        <a:t>Encouraged by the task force, providers could explore ways in which collaboration might enable aggregations of demand that mean niche employer needs are supported in a way that is viable</a:t>
                      </a:r>
                    </a:p>
                    <a:p>
                      <a:pPr marL="285750" indent="-285750">
                        <a:lnSpc>
                          <a:spcPct val="100000"/>
                        </a:lnSpc>
                        <a:spcAft>
                          <a:spcPts val="600"/>
                        </a:spcAft>
                        <a:buFont typeface="Arial" panose="020B0604020202020204" pitchFamily="34" charset="0"/>
                        <a:buChar char="•"/>
                      </a:pPr>
                      <a:r>
                        <a:rPr lang="en-GB" sz="2000" dirty="0"/>
                        <a:t>Providers should collaborate in promoting other, non-apprenticeship offers to employers. </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GB" sz="2000" dirty="0"/>
                        <a:t>Sector-based employer networks to provide demand-side infrastructure for supply-side to engage with on curriculum offer, aggregating employer demand for skills (including from small / micro businesses), sharing expertise/tutor knowledge, etc. Perhaps build this on recent Chamber/CITB and Apprenticeships for Manufacturers network developments. </a:t>
                      </a:r>
                    </a:p>
                    <a:p>
                      <a:pPr marL="342900" indent="-342900">
                        <a:lnSpc>
                          <a:spcPct val="100000"/>
                        </a:lnSpc>
                        <a:spcAft>
                          <a:spcPts val="600"/>
                        </a:spcAft>
                        <a:buFont typeface="Arial" panose="020B0604020202020204" pitchFamily="34" charset="0"/>
                        <a:buChar char="•"/>
                      </a:pPr>
                      <a:r>
                        <a:rPr lang="en-GB" sz="2000" b="0" dirty="0"/>
                        <a:t>Seek backing from local employers to offer sponsored degrees to students and career entry to graduates, should a university establish HE provision in Cumberland in construction and engineering. The task force should explore a franchise/hybrid HE offer (similar to the Imperial/</a:t>
                      </a:r>
                      <a:r>
                        <a:rPr lang="en-GB" sz="2000" b="0" dirty="0" err="1"/>
                        <a:t>UoC</a:t>
                      </a:r>
                      <a:r>
                        <a:rPr lang="en-GB" sz="2000" b="0" dirty="0"/>
                        <a:t> medical school model) as one option to developing a FT HE engineering and construction offer in Cumberland. </a:t>
                      </a:r>
                    </a:p>
                    <a:p>
                      <a:pPr marL="342900" indent="-342900">
                        <a:lnSpc>
                          <a:spcPct val="100000"/>
                        </a:lnSpc>
                        <a:spcAft>
                          <a:spcPts val="600"/>
                        </a:spcAft>
                        <a:buFont typeface="Arial" panose="020B0604020202020204" pitchFamily="34" charset="0"/>
                        <a:buChar char="•"/>
                      </a:pPr>
                      <a:r>
                        <a:rPr lang="en-GB" sz="2000" b="0" dirty="0"/>
                        <a:t>Roll out, evaluate and (if effective) scale-up work by providers to attract female learners. </a:t>
                      </a:r>
                    </a:p>
                  </a:txBody>
                  <a:tcPr/>
                </a:tc>
                <a:extLst>
                  <a:ext uri="{0D108BD9-81ED-4DB2-BD59-A6C34878D82A}">
                    <a16:rowId xmlns:a16="http://schemas.microsoft.com/office/drawing/2014/main" val="2954821875"/>
                  </a:ext>
                </a:extLst>
              </a:tr>
            </a:tbl>
          </a:graphicData>
        </a:graphic>
      </p:graphicFrame>
    </p:spTree>
    <p:extLst>
      <p:ext uri="{BB962C8B-B14F-4D97-AF65-F5344CB8AC3E}">
        <p14:creationId xmlns:p14="http://schemas.microsoft.com/office/powerpoint/2010/main" val="197089837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474BF1-6F9E-C02C-ED1C-D501C6818D94}"/>
              </a:ext>
            </a:extLst>
          </p:cNvPr>
          <p:cNvSpPr>
            <a:spLocks noGrp="1"/>
          </p:cNvSpPr>
          <p:nvPr>
            <p:ph type="title"/>
          </p:nvPr>
        </p:nvSpPr>
        <p:spPr>
          <a:xfrm>
            <a:off x="838200" y="365127"/>
            <a:ext cx="10703560" cy="762633"/>
          </a:xfrm>
        </p:spPr>
        <p:txBody>
          <a:bodyPr>
            <a:noAutofit/>
          </a:bodyPr>
          <a:lstStyle/>
          <a:p>
            <a:pPr>
              <a:lnSpc>
                <a:spcPct val="100000"/>
              </a:lnSpc>
            </a:pPr>
            <a:r>
              <a:rPr lang="en-GB" sz="2400" b="1" dirty="0"/>
              <a:t>Priority 5: </a:t>
            </a:r>
            <a:r>
              <a:rPr lang="en-GB" sz="2400" dirty="0"/>
              <a:t>Develop a Cumberland proposition to attract and retain talent</a:t>
            </a:r>
            <a:br>
              <a:rPr lang="en-GB" sz="1400" dirty="0"/>
            </a:br>
            <a:endParaRPr lang="en-GB" sz="2400" b="1" dirty="0"/>
          </a:p>
        </p:txBody>
      </p:sp>
      <p:graphicFrame>
        <p:nvGraphicFramePr>
          <p:cNvPr id="5" name="Table 4">
            <a:extLst>
              <a:ext uri="{FF2B5EF4-FFF2-40B4-BE49-F238E27FC236}">
                <a16:creationId xmlns:a16="http://schemas.microsoft.com/office/drawing/2014/main" id="{B236F557-F9AA-3448-7287-3EB05BF6F906}"/>
              </a:ext>
            </a:extLst>
          </p:cNvPr>
          <p:cNvGraphicFramePr>
            <a:graphicFrameLocks noGrp="1"/>
          </p:cNvGraphicFramePr>
          <p:nvPr/>
        </p:nvGraphicFramePr>
        <p:xfrm>
          <a:off x="863600" y="1127760"/>
          <a:ext cx="10490200" cy="5364480"/>
        </p:xfrm>
        <a:graphic>
          <a:graphicData uri="http://schemas.openxmlformats.org/drawingml/2006/table">
            <a:tbl>
              <a:tblPr firstRow="1" bandRow="1">
                <a:tableStyleId>{5940675A-B579-460E-94D1-54222C63F5DA}</a:tableStyleId>
              </a:tblPr>
              <a:tblGrid>
                <a:gridCol w="10490200">
                  <a:extLst>
                    <a:ext uri="{9D8B030D-6E8A-4147-A177-3AD203B41FA5}">
                      <a16:colId xmlns:a16="http://schemas.microsoft.com/office/drawing/2014/main" val="1735516216"/>
                    </a:ext>
                  </a:extLst>
                </a:gridCol>
              </a:tblGrid>
              <a:tr h="370840">
                <a:tc>
                  <a:txBody>
                    <a:bodyPr/>
                    <a:lstStyle/>
                    <a:p>
                      <a:pPr>
                        <a:lnSpc>
                          <a:spcPct val="100000"/>
                        </a:lnSpc>
                        <a:spcAft>
                          <a:spcPts val="600"/>
                        </a:spcAft>
                      </a:pPr>
                      <a:r>
                        <a:rPr lang="en-GB" sz="2000" b="1" dirty="0"/>
                        <a:t>Rationale</a:t>
                      </a:r>
                      <a:endParaRPr lang="en-GB" sz="2000" dirty="0"/>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GB" sz="2000" b="0" dirty="0"/>
                        <a:t>Drawing more local residents into the workforce will be insufficient. Cumberland must attract more working age people to the area.   </a:t>
                      </a:r>
                    </a:p>
                  </a:txBody>
                  <a:tcPr/>
                </a:tc>
                <a:extLst>
                  <a:ext uri="{0D108BD9-81ED-4DB2-BD59-A6C34878D82A}">
                    <a16:rowId xmlns:a16="http://schemas.microsoft.com/office/drawing/2014/main" val="3227160798"/>
                  </a:ext>
                </a:extLst>
              </a:tr>
              <a:tr h="370840">
                <a:tc>
                  <a:txBody>
                    <a:bodyPr/>
                    <a:lstStyle/>
                    <a:p>
                      <a:pPr>
                        <a:lnSpc>
                          <a:spcPct val="100000"/>
                        </a:lnSpc>
                        <a:spcAft>
                          <a:spcPts val="600"/>
                        </a:spcAft>
                      </a:pPr>
                      <a:r>
                        <a:rPr lang="en-GB" sz="2000" b="1" dirty="0"/>
                        <a:t>Recommendations</a:t>
                      </a:r>
                    </a:p>
                    <a:p>
                      <a:pPr marL="342900" indent="-342900">
                        <a:lnSpc>
                          <a:spcPct val="100000"/>
                        </a:lnSpc>
                        <a:spcAft>
                          <a:spcPts val="600"/>
                        </a:spcAft>
                        <a:buFont typeface="Arial" panose="020B0604020202020204" pitchFamily="34" charset="0"/>
                        <a:buChar char="•"/>
                      </a:pPr>
                      <a:r>
                        <a:rPr lang="en-GB" sz="2000" b="0" dirty="0"/>
                        <a:t>Seek to scale up the React Engineering case study by getting more employers engaged in attracting graduates from universities outside the area, used to living in West Cumbria. Learning also to be gained from the work that </a:t>
                      </a:r>
                      <a:r>
                        <a:rPr lang="en-GB" sz="2000" b="0" dirty="0" err="1"/>
                        <a:t>Energus</a:t>
                      </a:r>
                      <a:r>
                        <a:rPr lang="en-GB" sz="2000" b="0" dirty="0"/>
                        <a:t> does to attract graduates to the areas. </a:t>
                      </a:r>
                    </a:p>
                    <a:p>
                      <a:pPr marL="342900" indent="-342900">
                        <a:lnSpc>
                          <a:spcPct val="100000"/>
                        </a:lnSpc>
                        <a:spcAft>
                          <a:spcPts val="0"/>
                        </a:spcAft>
                        <a:buFont typeface="Arial" panose="020B0604020202020204" pitchFamily="34" charset="0"/>
                        <a:buChar char="•"/>
                      </a:pPr>
                      <a:r>
                        <a:rPr lang="en-GB" sz="2000" b="0" dirty="0"/>
                        <a:t>Any campaign needs to have back-up team that can support people to move to Cumberland e.g.</a:t>
                      </a:r>
                    </a:p>
                    <a:p>
                      <a:pPr marL="800100" lvl="1" indent="-342900">
                        <a:lnSpc>
                          <a:spcPct val="100000"/>
                        </a:lnSpc>
                        <a:spcAft>
                          <a:spcPts val="0"/>
                        </a:spcAft>
                        <a:buFont typeface="Arial" panose="020B0604020202020204" pitchFamily="34" charset="0"/>
                        <a:buChar char="•"/>
                      </a:pPr>
                      <a:r>
                        <a:rPr lang="en-GB" sz="2000" b="0" dirty="0"/>
                        <a:t>Jobs for partners/spouses, not just for the main earner in construction/engineering</a:t>
                      </a:r>
                    </a:p>
                    <a:p>
                      <a:pPr marL="800100" lvl="1" indent="-342900">
                        <a:lnSpc>
                          <a:spcPct val="100000"/>
                        </a:lnSpc>
                        <a:spcAft>
                          <a:spcPts val="0"/>
                        </a:spcAft>
                        <a:buFont typeface="Arial" panose="020B0604020202020204" pitchFamily="34" charset="0"/>
                        <a:buChar char="•"/>
                      </a:pPr>
                      <a:r>
                        <a:rPr lang="en-GB" sz="2000" b="0" dirty="0"/>
                        <a:t>Flexible housing offer (e.g. company accommodation, social housing providers to develop private rented offer)</a:t>
                      </a:r>
                    </a:p>
                    <a:p>
                      <a:pPr marL="800100" lvl="1" indent="-342900">
                        <a:lnSpc>
                          <a:spcPct val="100000"/>
                        </a:lnSpc>
                        <a:spcAft>
                          <a:spcPts val="0"/>
                        </a:spcAft>
                        <a:buFont typeface="Arial" panose="020B0604020202020204" pitchFamily="34" charset="0"/>
                        <a:buChar char="•"/>
                      </a:pPr>
                      <a:r>
                        <a:rPr lang="en-GB" sz="2000" b="0" dirty="0"/>
                        <a:t>Leisure offer and fostering social networks among like minded individuals</a:t>
                      </a:r>
                    </a:p>
                    <a:p>
                      <a:pPr marL="800100" lvl="1" indent="-342900">
                        <a:lnSpc>
                          <a:spcPct val="100000"/>
                        </a:lnSpc>
                        <a:spcAft>
                          <a:spcPts val="0"/>
                        </a:spcAft>
                        <a:buFont typeface="Arial" panose="020B0604020202020204" pitchFamily="34" charset="0"/>
                        <a:buChar char="•"/>
                      </a:pPr>
                      <a:r>
                        <a:rPr lang="en-GB" sz="2000" b="0" dirty="0"/>
                        <a:t>Support with placing young people in schools</a:t>
                      </a:r>
                    </a:p>
                    <a:p>
                      <a:pPr marL="800100" lvl="1" indent="-342900">
                        <a:lnSpc>
                          <a:spcPct val="100000"/>
                        </a:lnSpc>
                        <a:spcAft>
                          <a:spcPts val="600"/>
                        </a:spcAft>
                        <a:buFont typeface="Arial" panose="020B0604020202020204" pitchFamily="34" charset="0"/>
                        <a:buChar char="•"/>
                      </a:pPr>
                      <a:r>
                        <a:rPr lang="en-GB" sz="2000" b="0" dirty="0"/>
                        <a:t>Transport…?</a:t>
                      </a:r>
                    </a:p>
                    <a:p>
                      <a:pPr marL="342900" lvl="0" indent="-342900">
                        <a:lnSpc>
                          <a:spcPct val="100000"/>
                        </a:lnSpc>
                        <a:spcAft>
                          <a:spcPts val="600"/>
                        </a:spcAft>
                        <a:buFont typeface="Arial" panose="020B0604020202020204" pitchFamily="34" charset="0"/>
                        <a:buChar char="•"/>
                      </a:pPr>
                      <a:r>
                        <a:rPr lang="en-GB" sz="2000" b="0" dirty="0"/>
                        <a:t>Consider whether retirees (local and those moving to the area) can be mobilised to enhance labour supply</a:t>
                      </a:r>
                    </a:p>
                  </a:txBody>
                  <a:tcPr/>
                </a:tc>
                <a:extLst>
                  <a:ext uri="{0D108BD9-81ED-4DB2-BD59-A6C34878D82A}">
                    <a16:rowId xmlns:a16="http://schemas.microsoft.com/office/drawing/2014/main" val="2954821875"/>
                  </a:ext>
                </a:extLst>
              </a:tr>
            </a:tbl>
          </a:graphicData>
        </a:graphic>
      </p:graphicFrame>
    </p:spTree>
    <p:extLst>
      <p:ext uri="{BB962C8B-B14F-4D97-AF65-F5344CB8AC3E}">
        <p14:creationId xmlns:p14="http://schemas.microsoft.com/office/powerpoint/2010/main" val="338939384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0BE9C27-0EDF-AA8C-F024-E5A93950ED56}"/>
              </a:ext>
            </a:extLst>
          </p:cNvPr>
          <p:cNvSpPr>
            <a:spLocks noGrp="1"/>
          </p:cNvSpPr>
          <p:nvPr>
            <p:ph type="title"/>
          </p:nvPr>
        </p:nvSpPr>
        <p:spPr/>
        <p:txBody>
          <a:bodyPr>
            <a:normAutofit/>
          </a:bodyPr>
          <a:lstStyle/>
          <a:p>
            <a:r>
              <a:rPr lang="en-GB" sz="4400" b="1" dirty="0"/>
              <a:t>Annex A: Best Practice Case studies</a:t>
            </a:r>
          </a:p>
        </p:txBody>
      </p:sp>
      <p:sp>
        <p:nvSpPr>
          <p:cNvPr id="6" name="Text Placeholder 5">
            <a:extLst>
              <a:ext uri="{FF2B5EF4-FFF2-40B4-BE49-F238E27FC236}">
                <a16:creationId xmlns:a16="http://schemas.microsoft.com/office/drawing/2014/main" id="{912ACBB2-AC5E-9249-2D5F-409E45565167}"/>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81E1EDBE-AF7C-6271-27DC-F3B32FBBE5C5}"/>
              </a:ext>
            </a:extLst>
          </p:cNvPr>
          <p:cNvSpPr>
            <a:spLocks noGrp="1"/>
          </p:cNvSpPr>
          <p:nvPr>
            <p:ph type="sldNum" sz="quarter" idx="10"/>
          </p:nvPr>
        </p:nvSpPr>
        <p:spPr/>
        <p:txBody>
          <a:bodyPr/>
          <a:lstStyle/>
          <a:p>
            <a:fld id="{448EACA5-4A10-C245-AACC-7BCD12649055}" type="slidenum">
              <a:rPr lang="en-US" smtClean="0"/>
              <a:pPr/>
              <a:t>42</a:t>
            </a:fld>
            <a:endParaRPr lang="en-US"/>
          </a:p>
        </p:txBody>
      </p:sp>
    </p:spTree>
    <p:extLst>
      <p:ext uri="{BB962C8B-B14F-4D97-AF65-F5344CB8AC3E}">
        <p14:creationId xmlns:p14="http://schemas.microsoft.com/office/powerpoint/2010/main" val="88485844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D14A03A1-228D-374E-264E-65CD33EBE53A}"/>
              </a:ext>
            </a:extLst>
          </p:cNvPr>
          <p:cNvSpPr txBox="1">
            <a:spLocks/>
          </p:cNvSpPr>
          <p:nvPr/>
        </p:nvSpPr>
        <p:spPr>
          <a:xfrm>
            <a:off x="379819" y="1771565"/>
            <a:ext cx="6772095" cy="4725080"/>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1800" dirty="0">
                <a:latin typeface="Calibri" panose="020F0502020204030204" pitchFamily="34" charset="0"/>
                <a:ea typeface="Calibri" panose="020F0502020204030204" pitchFamily="34" charset="0"/>
                <a:cs typeface="Calibri" panose="020F0502020204030204" pitchFamily="34" charset="0"/>
              </a:rPr>
              <a:t>React Engineering Ltd is a SME of engineering and technical consultants, based at </a:t>
            </a:r>
            <a:r>
              <a:rPr lang="en-GB" sz="1800" dirty="0" err="1">
                <a:latin typeface="Calibri" panose="020F0502020204030204" pitchFamily="34" charset="0"/>
                <a:ea typeface="Calibri" panose="020F0502020204030204" pitchFamily="34" charset="0"/>
                <a:cs typeface="Calibri" panose="020F0502020204030204" pitchFamily="34" charset="0"/>
              </a:rPr>
              <a:t>Cleator</a:t>
            </a:r>
            <a:r>
              <a:rPr lang="en-GB" sz="1800" dirty="0">
                <a:latin typeface="Calibri" panose="020F0502020204030204" pitchFamily="34" charset="0"/>
                <a:ea typeface="Calibri" panose="020F0502020204030204" pitchFamily="34" charset="0"/>
                <a:cs typeface="Calibri" panose="020F0502020204030204" pitchFamily="34" charset="0"/>
              </a:rPr>
              <a:t> Moor in West Cumbria. The company specialises in supporting decommissioning </a:t>
            </a:r>
            <a:r>
              <a:rPr lang="en-US" sz="1800" dirty="0">
                <a:latin typeface="Calibri" panose="020F0502020204030204" pitchFamily="34" charset="0"/>
                <a:ea typeface="Calibri" panose="020F0502020204030204" pitchFamily="34" charset="0"/>
                <a:cs typeface="Calibri" panose="020F0502020204030204" pitchFamily="34" charset="0"/>
              </a:rPr>
              <a:t>done on complex, hazardous and highly regulated industrial sites across the UK and overseas and is a major supplier to the nuclear sector.</a:t>
            </a:r>
          </a:p>
          <a:p>
            <a:r>
              <a:rPr lang="en-US" sz="1800" dirty="0">
                <a:latin typeface="Calibri" panose="020F0502020204030204" pitchFamily="34" charset="0"/>
                <a:ea typeface="Calibri" panose="020F0502020204030204" pitchFamily="34" charset="0"/>
                <a:cs typeface="Calibri" panose="020F0502020204030204" pitchFamily="34" charset="0"/>
              </a:rPr>
              <a:t>The company employs approximately 50 staff and has a turnover of circa £10m and as the name suggests, relies on having a team of highly qualified graduate level professional engineers.</a:t>
            </a:r>
          </a:p>
          <a:p>
            <a:r>
              <a:rPr lang="en-US" sz="1800" dirty="0">
                <a:latin typeface="Calibri" panose="020F0502020204030204" pitchFamily="34" charset="0"/>
                <a:ea typeface="Calibri" panose="020F0502020204030204" pitchFamily="34" charset="0"/>
                <a:cs typeface="Calibri" panose="020F0502020204030204" pitchFamily="34" charset="0"/>
              </a:rPr>
              <a:t>To ensure that the company has a sufficient talent pipeline, it developed its ‘Futures Programme’ which allows it to attract undergraduates to work with the company whilst studying for their degree. It does this by providing a bursary of £14,000 pa, work experience during holiday periods and a secure graduate role at the end of the individual’s studies.</a:t>
            </a:r>
          </a:p>
          <a:p>
            <a:r>
              <a:rPr lang="en-US" sz="1800" dirty="0">
                <a:latin typeface="Calibri" panose="020F0502020204030204" pitchFamily="34" charset="0"/>
                <a:ea typeface="Calibri" panose="020F0502020204030204" pitchFamily="34" charset="0"/>
                <a:cs typeface="Calibri" panose="020F0502020204030204" pitchFamily="34" charset="0"/>
              </a:rPr>
              <a:t>The company also works with local secondary schools and provides work experience for students in Year 10, who work alongside the company’s Engineering and Project Professionals</a:t>
            </a:r>
          </a:p>
          <a:p>
            <a:endParaRPr lang="en-GB" sz="1800" dirty="0"/>
          </a:p>
        </p:txBody>
      </p:sp>
      <p:pic>
        <p:nvPicPr>
          <p:cNvPr id="8" name="Picture 7" descr="A blue circle with white text&#10;&#10;Description automatically generated">
            <a:extLst>
              <a:ext uri="{FF2B5EF4-FFF2-40B4-BE49-F238E27FC236}">
                <a16:creationId xmlns:a16="http://schemas.microsoft.com/office/drawing/2014/main" id="{83C9BE89-516E-851A-6966-B6265ECA062F}"/>
              </a:ext>
            </a:extLst>
          </p:cNvPr>
          <p:cNvPicPr>
            <a:picLocks noChangeAspect="1"/>
          </p:cNvPicPr>
          <p:nvPr/>
        </p:nvPicPr>
        <p:blipFill rotWithShape="1">
          <a:blip r:embed="rId2">
            <a:extLst>
              <a:ext uri="{28A0092B-C50C-407E-A947-70E740481C1C}">
                <a14:useLocalDpi xmlns:a14="http://schemas.microsoft.com/office/drawing/2010/main" val="0"/>
              </a:ext>
            </a:extLst>
          </a:blip>
          <a:srcRect t="15079" b="19047"/>
          <a:stretch/>
        </p:blipFill>
        <p:spPr>
          <a:xfrm>
            <a:off x="8231986" y="251528"/>
            <a:ext cx="3494522" cy="1807030"/>
          </a:xfrm>
          <a:prstGeom prst="rect">
            <a:avLst/>
          </a:prstGeom>
        </p:spPr>
      </p:pic>
      <p:pic>
        <p:nvPicPr>
          <p:cNvPr id="9" name="Picture 8">
            <a:extLst>
              <a:ext uri="{FF2B5EF4-FFF2-40B4-BE49-F238E27FC236}">
                <a16:creationId xmlns:a16="http://schemas.microsoft.com/office/drawing/2014/main" id="{F3B7A2AF-4A30-9E75-71BD-B16C93CA4BAB}"/>
              </a:ext>
            </a:extLst>
          </p:cNvPr>
          <p:cNvPicPr>
            <a:picLocks noChangeAspect="1"/>
          </p:cNvPicPr>
          <p:nvPr/>
        </p:nvPicPr>
        <p:blipFill>
          <a:blip r:embed="rId3"/>
          <a:stretch>
            <a:fillRect/>
          </a:stretch>
        </p:blipFill>
        <p:spPr>
          <a:xfrm>
            <a:off x="7387231" y="3180945"/>
            <a:ext cx="4638101" cy="2120398"/>
          </a:xfrm>
          <a:prstGeom prst="rect">
            <a:avLst/>
          </a:prstGeom>
        </p:spPr>
      </p:pic>
      <p:sp>
        <p:nvSpPr>
          <p:cNvPr id="10" name="TextBox 9">
            <a:extLst>
              <a:ext uri="{FF2B5EF4-FFF2-40B4-BE49-F238E27FC236}">
                <a16:creationId xmlns:a16="http://schemas.microsoft.com/office/drawing/2014/main" id="{84BD06C8-E16B-CC03-EBA8-ACFA3F906ACD}"/>
              </a:ext>
            </a:extLst>
          </p:cNvPr>
          <p:cNvSpPr txBox="1"/>
          <p:nvPr/>
        </p:nvSpPr>
        <p:spPr>
          <a:xfrm>
            <a:off x="7635585" y="2096869"/>
            <a:ext cx="4981590" cy="646331"/>
          </a:xfrm>
          <a:prstGeom prst="rect">
            <a:avLst/>
          </a:prstGeom>
          <a:noFill/>
        </p:spPr>
        <p:txBody>
          <a:bodyPr wrap="square">
            <a:spAutoFit/>
          </a:bodyPr>
          <a:lstStyle/>
          <a:p>
            <a:r>
              <a:rPr lang="en-GB" dirty="0">
                <a:hlinkClick r:id="rId4"/>
              </a:rPr>
              <a:t>https://www.react-engineering.co.uk/join-us/react-futures/</a:t>
            </a:r>
            <a:r>
              <a:rPr lang="en-GB" dirty="0"/>
              <a:t> </a:t>
            </a:r>
          </a:p>
        </p:txBody>
      </p:sp>
      <p:sp>
        <p:nvSpPr>
          <p:cNvPr id="11" name="Title 1">
            <a:extLst>
              <a:ext uri="{FF2B5EF4-FFF2-40B4-BE49-F238E27FC236}">
                <a16:creationId xmlns:a16="http://schemas.microsoft.com/office/drawing/2014/main" id="{12B1397A-B6E1-25E9-2CC5-382E1396F1F2}"/>
              </a:ext>
            </a:extLst>
          </p:cNvPr>
          <p:cNvSpPr txBox="1">
            <a:spLocks/>
          </p:cNvSpPr>
          <p:nvPr/>
        </p:nvSpPr>
        <p:spPr>
          <a:xfrm>
            <a:off x="465492" y="300567"/>
            <a:ext cx="4832802" cy="1170432"/>
          </a:xfrm>
          <a:prstGeom prst="rect">
            <a:avLst/>
          </a:prstGeom>
          <a:noFill/>
        </p:spPr>
        <p:txBody>
          <a:bodyPr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400" b="1" dirty="0"/>
              <a:t>Case Study 1 – REACT Engineering</a:t>
            </a:r>
          </a:p>
        </p:txBody>
      </p:sp>
    </p:spTree>
    <p:extLst>
      <p:ext uri="{BB962C8B-B14F-4D97-AF65-F5344CB8AC3E}">
        <p14:creationId xmlns:p14="http://schemas.microsoft.com/office/powerpoint/2010/main" val="215775362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869017-2FA4-3DEF-CB8E-981C3417468B}"/>
              </a:ext>
            </a:extLst>
          </p:cNvPr>
          <p:cNvSpPr>
            <a:spLocks noGrp="1"/>
          </p:cNvSpPr>
          <p:nvPr>
            <p:ph type="title"/>
          </p:nvPr>
        </p:nvSpPr>
        <p:spPr>
          <a:xfrm>
            <a:off x="341429" y="393198"/>
            <a:ext cx="3932237" cy="903514"/>
          </a:xfrm>
        </p:spPr>
        <p:txBody>
          <a:bodyPr>
            <a:noAutofit/>
          </a:bodyPr>
          <a:lstStyle/>
          <a:p>
            <a:r>
              <a:rPr lang="en-GB" sz="3400" b="1" dirty="0"/>
              <a:t>Case Study No. 2 – James Walker </a:t>
            </a:r>
          </a:p>
        </p:txBody>
      </p:sp>
      <p:sp>
        <p:nvSpPr>
          <p:cNvPr id="4" name="Text Placeholder 3">
            <a:extLst>
              <a:ext uri="{FF2B5EF4-FFF2-40B4-BE49-F238E27FC236}">
                <a16:creationId xmlns:a16="http://schemas.microsoft.com/office/drawing/2014/main" id="{C1602DB3-CA37-21CE-8E61-89BE05066A53}"/>
              </a:ext>
            </a:extLst>
          </p:cNvPr>
          <p:cNvSpPr>
            <a:spLocks noGrp="1"/>
          </p:cNvSpPr>
          <p:nvPr>
            <p:ph type="body" sz="half" idx="2"/>
          </p:nvPr>
        </p:nvSpPr>
        <p:spPr>
          <a:xfrm>
            <a:off x="283030" y="1466730"/>
            <a:ext cx="6558446" cy="4998072"/>
          </a:xfrm>
        </p:spPr>
        <p:txBody>
          <a:bodyPr>
            <a:normAutofit/>
          </a:bodyPr>
          <a:lstStyle/>
          <a:p>
            <a:pPr marL="285750" indent="-285750">
              <a:lnSpc>
                <a:spcPct val="100000"/>
              </a:lnSpc>
              <a:buFont typeface="Arial" panose="020B0604020202020204" pitchFamily="34" charset="0"/>
              <a:buChar char="•"/>
            </a:pPr>
            <a:r>
              <a:rPr lang="en-GB" sz="1800" dirty="0">
                <a:effectLst/>
                <a:latin typeface="Calibri" panose="020F0502020204030204" pitchFamily="34" charset="0"/>
                <a:ea typeface="Calibri" panose="020F0502020204030204" pitchFamily="34" charset="0"/>
                <a:cs typeface="Times New Roman" panose="02020603050405020304" pitchFamily="18" charset="0"/>
              </a:rPr>
              <a:t>James Walker &amp; Co Ltd were established over 140 years ago and are expert and global manufacturers of sealing technology products.</a:t>
            </a:r>
          </a:p>
          <a:p>
            <a:pPr marL="285750" indent="-285750">
              <a:lnSpc>
                <a:spcPct val="100000"/>
              </a:lnSpc>
              <a:buFont typeface="Arial" panose="020B0604020202020204" pitchFamily="34" charset="0"/>
              <a:buChar char="•"/>
            </a:pPr>
            <a:r>
              <a:rPr lang="en-GB" sz="1800" dirty="0">
                <a:effectLst/>
                <a:latin typeface="Calibri" panose="020F0502020204030204" pitchFamily="34" charset="0"/>
                <a:ea typeface="Calibri" panose="020F0502020204030204" pitchFamily="34" charset="0"/>
                <a:cs typeface="Times New Roman" panose="02020603050405020304" pitchFamily="18" charset="0"/>
              </a:rPr>
              <a:t>Their Cockermouth factory employs just over 400 staff and had a turnover of ~£42m in 2023.</a:t>
            </a:r>
          </a:p>
          <a:p>
            <a:pPr marL="285750" indent="-285750">
              <a:lnSpc>
                <a:spcPct val="100000"/>
              </a:lnSpc>
              <a:buFont typeface="Arial" panose="020B0604020202020204" pitchFamily="34" charset="0"/>
              <a:buChar char="•"/>
            </a:pPr>
            <a:r>
              <a:rPr lang="en-GB" sz="1800" dirty="0">
                <a:latin typeface="Calibri" panose="020F0502020204030204" pitchFamily="34" charset="0"/>
                <a:ea typeface="Calibri" panose="020F0502020204030204" pitchFamily="34" charset="0"/>
                <a:cs typeface="Times New Roman" panose="02020603050405020304" pitchFamily="18" charset="0"/>
              </a:rPr>
              <a:t>The company has had difficulty in recruiting manufacturing operatives with the right combination of skills and experience.</a:t>
            </a:r>
          </a:p>
          <a:p>
            <a:pPr marL="285750" indent="-285750">
              <a:lnSpc>
                <a:spcPct val="100000"/>
              </a:lnSpc>
              <a:buFont typeface="Arial" panose="020B0604020202020204" pitchFamily="34" charset="0"/>
              <a:buChar char="•"/>
            </a:pPr>
            <a:r>
              <a:rPr lang="en-GB" sz="1800" dirty="0">
                <a:latin typeface="Calibri" panose="020F0502020204030204" pitchFamily="34" charset="0"/>
                <a:ea typeface="Calibri" panose="020F0502020204030204" pitchFamily="34" charset="0"/>
                <a:cs typeface="Times New Roman" panose="02020603050405020304" pitchFamily="18" charset="0"/>
              </a:rPr>
              <a:t>Faced with this and the lack of national apprenticeship pathways for advanced manufacturing, and in partnership with other Cumbrian based manufacturing companies, they have recently developed their own series of pathways to train and develop operational staff from Level 2 to Level 4.</a:t>
            </a:r>
          </a:p>
        </p:txBody>
      </p:sp>
      <p:pic>
        <p:nvPicPr>
          <p:cNvPr id="10" name="Picture 9" descr="A diagram of company logos&#10;&#10;Description automatically generated">
            <a:extLst>
              <a:ext uri="{FF2B5EF4-FFF2-40B4-BE49-F238E27FC236}">
                <a16:creationId xmlns:a16="http://schemas.microsoft.com/office/drawing/2014/main" id="{DD6C5081-7CC8-FD97-D0D1-5302819D9D8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95941" y="4657732"/>
            <a:ext cx="1996059" cy="2200268"/>
          </a:xfrm>
          <a:prstGeom prst="rect">
            <a:avLst/>
          </a:prstGeom>
        </p:spPr>
      </p:pic>
      <p:sp>
        <p:nvSpPr>
          <p:cNvPr id="11" name="TextBox 10">
            <a:extLst>
              <a:ext uri="{FF2B5EF4-FFF2-40B4-BE49-F238E27FC236}">
                <a16:creationId xmlns:a16="http://schemas.microsoft.com/office/drawing/2014/main" id="{4B9CC3D4-EB0C-1ACF-E428-F77E0F5193A3}"/>
              </a:ext>
            </a:extLst>
          </p:cNvPr>
          <p:cNvSpPr txBox="1"/>
          <p:nvPr/>
        </p:nvSpPr>
        <p:spPr>
          <a:xfrm>
            <a:off x="283029" y="5296201"/>
            <a:ext cx="9444864" cy="923330"/>
          </a:xfrm>
          <a:prstGeom prst="rect">
            <a:avLst/>
          </a:prstGeom>
          <a:noFill/>
        </p:spPr>
        <p:txBody>
          <a:bodyPr wrap="square" rtlCol="0">
            <a:spAutoFit/>
          </a:bodyPr>
          <a:lstStyle/>
          <a:p>
            <a:pPr marL="285750" indent="-285750">
              <a:buFont typeface="Arial" panose="020B0604020202020204" pitchFamily="34" charset="0"/>
              <a:buChar char="•"/>
            </a:pPr>
            <a:r>
              <a:rPr lang="en-GB" sz="1800" dirty="0">
                <a:latin typeface="Calibri" panose="020F0502020204030204" pitchFamily="34" charset="0"/>
                <a:ea typeface="Calibri" panose="020F0502020204030204" pitchFamily="34" charset="0"/>
                <a:cs typeface="Times New Roman" panose="02020603050405020304" pitchFamily="18" charset="0"/>
              </a:rPr>
              <a:t>The programme is being delivered by a partnership of Cumbrian training and education providers – Apprenticeships for Manufacturers - through a blend of online, in-company and/or off the job delivery to suit company requirements , shift patterns and production schedules.</a:t>
            </a:r>
          </a:p>
        </p:txBody>
      </p:sp>
      <p:graphicFrame>
        <p:nvGraphicFramePr>
          <p:cNvPr id="14" name="Object 13">
            <a:extLst>
              <a:ext uri="{FF2B5EF4-FFF2-40B4-BE49-F238E27FC236}">
                <a16:creationId xmlns:a16="http://schemas.microsoft.com/office/drawing/2014/main" id="{41455F31-E973-152D-F966-A16D826B20BE}"/>
              </a:ext>
            </a:extLst>
          </p:cNvPr>
          <p:cNvGraphicFramePr>
            <a:graphicFrameLocks noChangeAspect="1"/>
          </p:cNvGraphicFramePr>
          <p:nvPr/>
        </p:nvGraphicFramePr>
        <p:xfrm>
          <a:off x="7095484" y="393198"/>
          <a:ext cx="3253383" cy="4603564"/>
        </p:xfrm>
        <a:graphic>
          <a:graphicData uri="http://schemas.openxmlformats.org/presentationml/2006/ole">
            <mc:AlternateContent xmlns:mc="http://schemas.openxmlformats.org/markup-compatibility/2006">
              <mc:Choice xmlns:v="urn:schemas-microsoft-com:vml" Requires="v">
                <p:oleObj name="Acrobat Document" r:id="rId4" imgW="5666783" imgH="8019496" progId="Acrobat.Document.DC">
                  <p:embed/>
                </p:oleObj>
              </mc:Choice>
              <mc:Fallback>
                <p:oleObj name="Acrobat Document" r:id="rId4" imgW="5666783" imgH="8019496" progId="Acrobat.Document.DC">
                  <p:embed/>
                  <p:pic>
                    <p:nvPicPr>
                      <p:cNvPr id="14" name="Object 13">
                        <a:extLst>
                          <a:ext uri="{FF2B5EF4-FFF2-40B4-BE49-F238E27FC236}">
                            <a16:creationId xmlns:a16="http://schemas.microsoft.com/office/drawing/2014/main" id="{41455F31-E973-152D-F966-A16D826B20BE}"/>
                          </a:ext>
                        </a:extLst>
                      </p:cNvPr>
                      <p:cNvPicPr/>
                      <p:nvPr/>
                    </p:nvPicPr>
                    <p:blipFill>
                      <a:blip r:embed="rId5"/>
                      <a:stretch>
                        <a:fillRect/>
                      </a:stretch>
                    </p:blipFill>
                    <p:spPr>
                      <a:xfrm>
                        <a:off x="7095484" y="393198"/>
                        <a:ext cx="3253383" cy="4603564"/>
                      </a:xfrm>
                      <a:prstGeom prst="rect">
                        <a:avLst/>
                      </a:prstGeom>
                    </p:spPr>
                  </p:pic>
                </p:oleObj>
              </mc:Fallback>
            </mc:AlternateContent>
          </a:graphicData>
        </a:graphic>
      </p:graphicFrame>
    </p:spTree>
    <p:extLst>
      <p:ext uri="{BB962C8B-B14F-4D97-AF65-F5344CB8AC3E}">
        <p14:creationId xmlns:p14="http://schemas.microsoft.com/office/powerpoint/2010/main" val="393177838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86A082-5D9B-D21A-2DC3-543F8D777E9A}"/>
              </a:ext>
            </a:extLst>
          </p:cNvPr>
          <p:cNvSpPr>
            <a:spLocks noGrp="1"/>
          </p:cNvSpPr>
          <p:nvPr>
            <p:ph type="title"/>
          </p:nvPr>
        </p:nvSpPr>
        <p:spPr>
          <a:xfrm>
            <a:off x="465492" y="238405"/>
            <a:ext cx="4832802" cy="1170432"/>
          </a:xfrm>
        </p:spPr>
        <p:txBody>
          <a:bodyPr anchor="b">
            <a:normAutofit fontScale="90000"/>
          </a:bodyPr>
          <a:lstStyle/>
          <a:p>
            <a:r>
              <a:rPr lang="en-GB" sz="3400" b="1" dirty="0"/>
              <a:t>Case Study No. 3 – Morgan Sindall Infrastructure</a:t>
            </a:r>
          </a:p>
        </p:txBody>
      </p:sp>
      <p:sp>
        <p:nvSpPr>
          <p:cNvPr id="7" name="Content Placeholder 6">
            <a:extLst>
              <a:ext uri="{FF2B5EF4-FFF2-40B4-BE49-F238E27FC236}">
                <a16:creationId xmlns:a16="http://schemas.microsoft.com/office/drawing/2014/main" id="{D067B5D7-5DD1-D6DC-EB54-8CEAC4606255}"/>
              </a:ext>
            </a:extLst>
          </p:cNvPr>
          <p:cNvSpPr>
            <a:spLocks noGrp="1"/>
          </p:cNvSpPr>
          <p:nvPr>
            <p:ph idx="1"/>
          </p:nvPr>
        </p:nvSpPr>
        <p:spPr>
          <a:xfrm>
            <a:off x="465492" y="1408837"/>
            <a:ext cx="5485818" cy="5233178"/>
          </a:xfrm>
        </p:spPr>
        <p:txBody>
          <a:bodyPr>
            <a:normAutofit/>
          </a:bodyPr>
          <a:lstStyle/>
          <a:p>
            <a:r>
              <a:rPr lang="en-GB" sz="1800" dirty="0">
                <a:latin typeface="Calibri" panose="020F0502020204030204" pitchFamily="34" charset="0"/>
                <a:ea typeface="Calibri" panose="020F0502020204030204" pitchFamily="34" charset="0"/>
                <a:cs typeface="Calibri" panose="020F0502020204030204" pitchFamily="34" charset="0"/>
              </a:rPr>
              <a:t>Morgan Sindall Infrastructure is a business within the Morgan Sindall Group which has had presence in West Cumbria for the past 15 years. It is a key partner within the Infrastructure Strategic Alliance supporting Sellafield and employs around 600 people based at Sellafield and at </a:t>
            </a:r>
            <a:r>
              <a:rPr lang="en-GB" sz="1800" dirty="0" err="1">
                <a:latin typeface="Calibri" panose="020F0502020204030204" pitchFamily="34" charset="0"/>
                <a:ea typeface="Calibri" panose="020F0502020204030204" pitchFamily="34" charset="0"/>
                <a:cs typeface="Calibri" panose="020F0502020204030204" pitchFamily="34" charset="0"/>
              </a:rPr>
              <a:t>Risley</a:t>
            </a:r>
            <a:r>
              <a:rPr lang="en-GB" sz="1800" dirty="0">
                <a:latin typeface="Calibri" panose="020F0502020204030204" pitchFamily="34" charset="0"/>
                <a:ea typeface="Calibri" panose="020F0502020204030204" pitchFamily="34" charset="0"/>
                <a:cs typeface="Calibri" panose="020F0502020204030204" pitchFamily="34" charset="0"/>
              </a:rPr>
              <a:t>.</a:t>
            </a:r>
          </a:p>
          <a:p>
            <a:r>
              <a:rPr lang="en-GB" sz="1800" dirty="0">
                <a:latin typeface="Calibri" panose="020F0502020204030204" pitchFamily="34" charset="0"/>
                <a:ea typeface="Calibri" panose="020F0502020204030204" pitchFamily="34" charset="0"/>
                <a:cs typeface="Calibri" panose="020F0502020204030204" pitchFamily="34" charset="0"/>
              </a:rPr>
              <a:t>At any one time it has around 100 vacancies with ‘hard to fill’ roles including project management, quantity surveyors, and electrical and control system engineers.</a:t>
            </a:r>
          </a:p>
          <a:p>
            <a:r>
              <a:rPr lang="en-GB" sz="1800" dirty="0">
                <a:latin typeface="Calibri" panose="020F0502020204030204" pitchFamily="34" charset="0"/>
                <a:ea typeface="Calibri" panose="020F0502020204030204" pitchFamily="34" charset="0"/>
                <a:cs typeface="Calibri" panose="020F0502020204030204" pitchFamily="34" charset="0"/>
              </a:rPr>
              <a:t>The business has a well-developed and mature approach to creating career pathways within West Cumbria, and through Morgan Sindall’s subsidiary All Together Cumbria, engages with primary and secondary schools in the area.</a:t>
            </a:r>
          </a:p>
          <a:p>
            <a:r>
              <a:rPr lang="en-GB" sz="1800" dirty="0">
                <a:latin typeface="Calibri" panose="020F0502020204030204" pitchFamily="34" charset="0"/>
                <a:ea typeface="Calibri" panose="020F0502020204030204" pitchFamily="34" charset="0"/>
                <a:cs typeface="Calibri" panose="020F0502020204030204" pitchFamily="34" charset="0"/>
              </a:rPr>
              <a:t>The business has also been a strong supporter of the Energy Coast UTC, located at </a:t>
            </a:r>
            <a:r>
              <a:rPr lang="en-GB" sz="1800" dirty="0" err="1">
                <a:latin typeface="Calibri" panose="020F0502020204030204" pitchFamily="34" charset="0"/>
                <a:ea typeface="Calibri" panose="020F0502020204030204" pitchFamily="34" charset="0"/>
                <a:cs typeface="Calibri" panose="020F0502020204030204" pitchFamily="34" charset="0"/>
              </a:rPr>
              <a:t>Lillyhall</a:t>
            </a:r>
            <a:r>
              <a:rPr lang="en-GB" sz="1800" dirty="0">
                <a:latin typeface="Calibri" panose="020F0502020204030204" pitchFamily="34" charset="0"/>
                <a:ea typeface="Calibri" panose="020F0502020204030204" pitchFamily="34" charset="0"/>
                <a:cs typeface="Calibri" panose="020F0502020204030204" pitchFamily="34" charset="0"/>
              </a:rPr>
              <a:t> near Workington, since its opening in 2014.</a:t>
            </a:r>
          </a:p>
        </p:txBody>
      </p:sp>
      <p:pic>
        <p:nvPicPr>
          <p:cNvPr id="3" name="Picture 2">
            <a:extLst>
              <a:ext uri="{FF2B5EF4-FFF2-40B4-BE49-F238E27FC236}">
                <a16:creationId xmlns:a16="http://schemas.microsoft.com/office/drawing/2014/main" id="{E6F08ABC-E7A7-9D16-B8B6-530CC273BACF}"/>
              </a:ext>
            </a:extLst>
          </p:cNvPr>
          <p:cNvPicPr>
            <a:picLocks noChangeAspect="1"/>
          </p:cNvPicPr>
          <p:nvPr/>
        </p:nvPicPr>
        <p:blipFill>
          <a:blip r:embed="rId3"/>
          <a:stretch>
            <a:fillRect/>
          </a:stretch>
        </p:blipFill>
        <p:spPr>
          <a:xfrm>
            <a:off x="5954221" y="566706"/>
            <a:ext cx="6096528" cy="4214614"/>
          </a:xfrm>
          <a:prstGeom prst="rect">
            <a:avLst/>
          </a:prstGeom>
        </p:spPr>
      </p:pic>
      <p:pic>
        <p:nvPicPr>
          <p:cNvPr id="4" name="Picture 3">
            <a:extLst>
              <a:ext uri="{FF2B5EF4-FFF2-40B4-BE49-F238E27FC236}">
                <a16:creationId xmlns:a16="http://schemas.microsoft.com/office/drawing/2014/main" id="{FDFFC1B3-1025-788F-714B-29A72C5112CD}"/>
              </a:ext>
            </a:extLst>
          </p:cNvPr>
          <p:cNvPicPr>
            <a:picLocks noChangeAspect="1"/>
          </p:cNvPicPr>
          <p:nvPr/>
        </p:nvPicPr>
        <p:blipFill>
          <a:blip r:embed="rId4"/>
          <a:stretch>
            <a:fillRect/>
          </a:stretch>
        </p:blipFill>
        <p:spPr>
          <a:xfrm>
            <a:off x="6240691" y="4781320"/>
            <a:ext cx="2385806" cy="800367"/>
          </a:xfrm>
          <a:prstGeom prst="rect">
            <a:avLst/>
          </a:prstGeom>
        </p:spPr>
      </p:pic>
      <p:sp>
        <p:nvSpPr>
          <p:cNvPr id="8" name="TextBox 7">
            <a:extLst>
              <a:ext uri="{FF2B5EF4-FFF2-40B4-BE49-F238E27FC236}">
                <a16:creationId xmlns:a16="http://schemas.microsoft.com/office/drawing/2014/main" id="{4625B36D-E35E-BCCF-1A0A-3DF5B735FAE3}"/>
              </a:ext>
            </a:extLst>
          </p:cNvPr>
          <p:cNvSpPr txBox="1"/>
          <p:nvPr/>
        </p:nvSpPr>
        <p:spPr>
          <a:xfrm>
            <a:off x="6096000" y="5706790"/>
            <a:ext cx="4757058" cy="369332"/>
          </a:xfrm>
          <a:prstGeom prst="rect">
            <a:avLst/>
          </a:prstGeom>
          <a:noFill/>
        </p:spPr>
        <p:txBody>
          <a:bodyPr wrap="square">
            <a:spAutoFit/>
          </a:bodyPr>
          <a:lstStyle/>
          <a:p>
            <a:r>
              <a:rPr lang="en-US" dirty="0">
                <a:hlinkClick r:id="rId5"/>
              </a:rPr>
              <a:t>About us – All Together Cumbria</a:t>
            </a:r>
            <a:endParaRPr lang="en-GB" dirty="0"/>
          </a:p>
        </p:txBody>
      </p:sp>
      <p:pic>
        <p:nvPicPr>
          <p:cNvPr id="9" name="Picture 8">
            <a:extLst>
              <a:ext uri="{FF2B5EF4-FFF2-40B4-BE49-F238E27FC236}">
                <a16:creationId xmlns:a16="http://schemas.microsoft.com/office/drawing/2014/main" id="{5E5481FA-D976-6CE7-E8D6-E797183AD6B8}"/>
              </a:ext>
            </a:extLst>
          </p:cNvPr>
          <p:cNvPicPr>
            <a:picLocks noChangeAspect="1"/>
          </p:cNvPicPr>
          <p:nvPr/>
        </p:nvPicPr>
        <p:blipFill>
          <a:blip r:embed="rId6"/>
          <a:stretch>
            <a:fillRect/>
          </a:stretch>
        </p:blipFill>
        <p:spPr>
          <a:xfrm>
            <a:off x="9547173" y="5012675"/>
            <a:ext cx="2300474" cy="878781"/>
          </a:xfrm>
          <a:prstGeom prst="rect">
            <a:avLst/>
          </a:prstGeom>
        </p:spPr>
      </p:pic>
    </p:spTree>
    <p:extLst>
      <p:ext uri="{BB962C8B-B14F-4D97-AF65-F5344CB8AC3E}">
        <p14:creationId xmlns:p14="http://schemas.microsoft.com/office/powerpoint/2010/main" val="172853322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5B1290-0F52-D1CF-25DC-10EE30E435AF}"/>
              </a:ext>
            </a:extLst>
          </p:cNvPr>
          <p:cNvSpPr>
            <a:spLocks noGrp="1"/>
          </p:cNvSpPr>
          <p:nvPr>
            <p:ph type="title"/>
          </p:nvPr>
        </p:nvSpPr>
        <p:spPr>
          <a:xfrm>
            <a:off x="838200" y="365128"/>
            <a:ext cx="10515600" cy="832302"/>
          </a:xfrm>
        </p:spPr>
        <p:txBody>
          <a:bodyPr>
            <a:normAutofit/>
          </a:bodyPr>
          <a:lstStyle/>
          <a:p>
            <a:r>
              <a:rPr lang="en-GB" sz="3200" b="1" dirty="0"/>
              <a:t>Case study 4: ECITB Work Ready</a:t>
            </a:r>
          </a:p>
        </p:txBody>
      </p:sp>
      <p:sp>
        <p:nvSpPr>
          <p:cNvPr id="3" name="Content Placeholder 2">
            <a:extLst>
              <a:ext uri="{FF2B5EF4-FFF2-40B4-BE49-F238E27FC236}">
                <a16:creationId xmlns:a16="http://schemas.microsoft.com/office/drawing/2014/main" id="{75099957-D13A-3083-55C6-E3F2A6DE00A4}"/>
              </a:ext>
            </a:extLst>
          </p:cNvPr>
          <p:cNvSpPr>
            <a:spLocks noGrp="1"/>
          </p:cNvSpPr>
          <p:nvPr>
            <p:ph sz="half" idx="1"/>
          </p:nvPr>
        </p:nvSpPr>
        <p:spPr>
          <a:xfrm>
            <a:off x="838200" y="1197430"/>
            <a:ext cx="5354638" cy="5475513"/>
          </a:xfrm>
        </p:spPr>
        <p:txBody>
          <a:bodyPr>
            <a:normAutofit lnSpcReduction="10000"/>
          </a:bodyPr>
          <a:lstStyle/>
          <a:p>
            <a:pPr>
              <a:lnSpc>
                <a:spcPct val="100000"/>
              </a:lnSpc>
            </a:pPr>
            <a:r>
              <a:rPr lang="en-GB" sz="1900" dirty="0"/>
              <a:t>The ECITB Work Ready Programme is designed to tackle industry skills shortages and support individuals into employment. </a:t>
            </a:r>
          </a:p>
          <a:p>
            <a:pPr>
              <a:lnSpc>
                <a:spcPct val="100000"/>
              </a:lnSpc>
            </a:pPr>
            <a:r>
              <a:rPr lang="en-GB" sz="1900" dirty="0"/>
              <a:t>The learners are guaranteed jobs subject to successfully completing the programme. </a:t>
            </a:r>
          </a:p>
          <a:p>
            <a:pPr>
              <a:lnSpc>
                <a:spcPct val="100000"/>
              </a:lnSpc>
            </a:pPr>
            <a:r>
              <a:rPr lang="en-GB" sz="1900" dirty="0"/>
              <a:t>The programme has been a collaborative and co-funded partnership between the ECITB, West Cumbrian employers such as Jacobs, Shepley Engineering, </a:t>
            </a:r>
            <a:r>
              <a:rPr lang="en-GB" sz="1900" dirty="0" err="1"/>
              <a:t>Altrad</a:t>
            </a:r>
            <a:r>
              <a:rPr lang="en-GB" sz="1900" dirty="0"/>
              <a:t> and </a:t>
            </a:r>
            <a:r>
              <a:rPr lang="en-GB" sz="1900" dirty="0" err="1"/>
              <a:t>Nuvia</a:t>
            </a:r>
            <a:r>
              <a:rPr lang="en-GB" sz="1900" dirty="0"/>
              <a:t>, training providers Gen 2 and Lakes College, DWP and other local partners. </a:t>
            </a:r>
          </a:p>
          <a:p>
            <a:pPr>
              <a:lnSpc>
                <a:spcPct val="100000"/>
              </a:lnSpc>
            </a:pPr>
            <a:r>
              <a:rPr lang="en-GB" sz="1900" dirty="0"/>
              <a:t>The programme is designed to recruit from hard-to-reach demographics such as those not in Employment, Education or Training (NEETS). </a:t>
            </a:r>
          </a:p>
          <a:p>
            <a:pPr marL="0" marR="0" lvl="0" indent="0" algn="l" defTabSz="685800" rtl="0" eaLnBrk="1" fontAlgn="auto" latinLnBrk="0" hangingPunct="1">
              <a:lnSpc>
                <a:spcPct val="100000"/>
              </a:lnSpc>
              <a:spcBef>
                <a:spcPts val="1050"/>
              </a:spcBef>
              <a:spcAft>
                <a:spcPts val="400"/>
              </a:spcAft>
              <a:buClr>
                <a:srgbClr val="0A548B"/>
              </a:buClr>
              <a:buSzPct val="100000"/>
              <a:buFont typeface="Corbel" pitchFamily="34" charset="0"/>
              <a:buNone/>
              <a:tabLst/>
              <a:defRPr/>
            </a:pPr>
            <a:r>
              <a:rPr kumimoji="0" lang="en-GB" sz="1900" b="0" i="0" u="none" strike="noStrike" kern="1200" cap="none" spc="0" normalizeH="0" baseline="0" noProof="0" dirty="0">
                <a:ln>
                  <a:noFill/>
                </a:ln>
                <a:solidFill>
                  <a:srgbClr val="545155"/>
                </a:solidFill>
                <a:effectLst/>
                <a:uLnTx/>
                <a:uFillTx/>
                <a:ea typeface="Verdana" panose="020B0604030504040204" pitchFamily="34" charset="0"/>
              </a:rPr>
              <a:t>The programme will last up to 16 weeks during which time the learners undertake full time training and assessment in the college, interspersed with work placements and visits.</a:t>
            </a:r>
          </a:p>
          <a:p>
            <a:endParaRPr lang="en-GB" dirty="0"/>
          </a:p>
        </p:txBody>
      </p:sp>
      <p:pic>
        <p:nvPicPr>
          <p:cNvPr id="7" name="Content Placeholder 6" descr="A group of people standing together&#10;&#10;Description automatically generated">
            <a:extLst>
              <a:ext uri="{FF2B5EF4-FFF2-40B4-BE49-F238E27FC236}">
                <a16:creationId xmlns:a16="http://schemas.microsoft.com/office/drawing/2014/main" id="{11CBEF50-4B69-D685-C856-7AA6A7B90362}"/>
              </a:ext>
            </a:extLst>
          </p:cNvPr>
          <p:cNvPicPr>
            <a:picLocks noGrp="1" noChangeAspect="1"/>
          </p:cNvPicPr>
          <p:nvPr>
            <p:ph sz="half" idx="2"/>
          </p:nvPr>
        </p:nvPicPr>
        <p:blipFill>
          <a:blip r:embed="rId2"/>
          <a:stretch>
            <a:fillRect/>
          </a:stretch>
        </p:blipFill>
        <p:spPr>
          <a:xfrm>
            <a:off x="6192838" y="1621971"/>
            <a:ext cx="5510212" cy="4213877"/>
          </a:xfrm>
        </p:spPr>
      </p:pic>
      <p:sp>
        <p:nvSpPr>
          <p:cNvPr id="5" name="Slide Number Placeholder 4">
            <a:extLst>
              <a:ext uri="{FF2B5EF4-FFF2-40B4-BE49-F238E27FC236}">
                <a16:creationId xmlns:a16="http://schemas.microsoft.com/office/drawing/2014/main" id="{4D452507-CD09-4541-DD35-976F11B2C62E}"/>
              </a:ext>
            </a:extLst>
          </p:cNvPr>
          <p:cNvSpPr>
            <a:spLocks noGrp="1"/>
          </p:cNvSpPr>
          <p:nvPr>
            <p:ph type="sldNum" sz="quarter" idx="12"/>
          </p:nvPr>
        </p:nvSpPr>
        <p:spPr>
          <a:xfrm>
            <a:off x="11016567" y="6220800"/>
            <a:ext cx="750701" cy="365125"/>
          </a:xfrm>
          <a:prstGeom prst="rect">
            <a:avLst/>
          </a:prstGeom>
        </p:spPr>
        <p:txBody>
          <a:bodyPr vert="horz" lIns="91440" tIns="45720" rIns="91440" bIns="45720" rtlCol="0" anchor="t" anchorCtr="0"/>
          <a:lstStyle>
            <a:defPPr>
              <a:defRPr lang="en-US"/>
            </a:defPPr>
            <a:lvl1pPr marL="0" algn="r" defTabSz="457200" rtl="0" eaLnBrk="1" latinLnBrk="0" hangingPunct="1">
              <a:defRPr sz="1000" b="1" kern="1200">
                <a:solidFill>
                  <a:srgbClr val="0A548B"/>
                </a:solidFill>
                <a:latin typeface="Verdana" panose="020B0604030504040204" pitchFamily="34" charset="0"/>
                <a:ea typeface="Verdana" panose="020B0604030504040204" pitchFamily="34" charset="0"/>
                <a:cs typeface="Verdana" panose="020B060403050404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FAB73BC-B049-4115-A692-8D63A059BFB8}" type="slidenum">
              <a:rPr lang="en-US" smtClean="0"/>
              <a:pPr/>
              <a:t>46</a:t>
            </a:fld>
            <a:endParaRPr lang="en-US" dirty="0"/>
          </a:p>
        </p:txBody>
      </p:sp>
    </p:spTree>
    <p:extLst>
      <p:ext uri="{BB962C8B-B14F-4D97-AF65-F5344CB8AC3E}">
        <p14:creationId xmlns:p14="http://schemas.microsoft.com/office/powerpoint/2010/main" val="46005238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0BE9C27-0EDF-AA8C-F024-E5A93950ED56}"/>
              </a:ext>
            </a:extLst>
          </p:cNvPr>
          <p:cNvSpPr>
            <a:spLocks noGrp="1"/>
          </p:cNvSpPr>
          <p:nvPr>
            <p:ph type="title"/>
          </p:nvPr>
        </p:nvSpPr>
        <p:spPr/>
        <p:txBody>
          <a:bodyPr>
            <a:normAutofit/>
          </a:bodyPr>
          <a:lstStyle/>
          <a:p>
            <a:r>
              <a:rPr lang="en-GB" sz="4400" b="1" dirty="0"/>
              <a:t>Annex B: Data review</a:t>
            </a:r>
          </a:p>
        </p:txBody>
      </p:sp>
      <p:sp>
        <p:nvSpPr>
          <p:cNvPr id="6" name="Text Placeholder 5">
            <a:extLst>
              <a:ext uri="{FF2B5EF4-FFF2-40B4-BE49-F238E27FC236}">
                <a16:creationId xmlns:a16="http://schemas.microsoft.com/office/drawing/2014/main" id="{912ACBB2-AC5E-9249-2D5F-409E45565167}"/>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81E1EDBE-AF7C-6271-27DC-F3B32FBBE5C5}"/>
              </a:ext>
            </a:extLst>
          </p:cNvPr>
          <p:cNvSpPr>
            <a:spLocks noGrp="1"/>
          </p:cNvSpPr>
          <p:nvPr>
            <p:ph type="sldNum" sz="quarter" idx="10"/>
          </p:nvPr>
        </p:nvSpPr>
        <p:spPr/>
        <p:txBody>
          <a:bodyPr/>
          <a:lstStyle/>
          <a:p>
            <a:fld id="{448EACA5-4A10-C245-AACC-7BCD12649055}" type="slidenum">
              <a:rPr lang="en-US" smtClean="0"/>
              <a:pPr/>
              <a:t>47</a:t>
            </a:fld>
            <a:endParaRPr lang="en-US"/>
          </a:p>
        </p:txBody>
      </p:sp>
    </p:spTree>
    <p:extLst>
      <p:ext uri="{BB962C8B-B14F-4D97-AF65-F5344CB8AC3E}">
        <p14:creationId xmlns:p14="http://schemas.microsoft.com/office/powerpoint/2010/main" val="343151260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5770E19-6C84-7864-FBC6-4DC115BFCFE2}"/>
              </a:ext>
            </a:extLst>
          </p:cNvPr>
          <p:cNvSpPr>
            <a:spLocks noGrp="1"/>
          </p:cNvSpPr>
          <p:nvPr>
            <p:ph idx="1"/>
          </p:nvPr>
        </p:nvSpPr>
        <p:spPr>
          <a:xfrm>
            <a:off x="838200" y="835025"/>
            <a:ext cx="10515600" cy="4351338"/>
          </a:xfrm>
        </p:spPr>
        <p:txBody>
          <a:bodyPr/>
          <a:lstStyle/>
          <a:p>
            <a:pPr marL="0" indent="0">
              <a:buNone/>
            </a:pPr>
            <a:r>
              <a:rPr lang="en-GB" dirty="0"/>
              <a:t>Please see the embedded file.</a:t>
            </a:r>
          </a:p>
          <a:p>
            <a:pPr marL="0" indent="0">
              <a:buNone/>
            </a:pPr>
            <a:endParaRPr lang="en-GB" dirty="0"/>
          </a:p>
          <a:p>
            <a:pPr marL="0" indent="0">
              <a:buNone/>
            </a:pPr>
            <a:r>
              <a:rPr lang="en-GB" dirty="0"/>
              <a:t> </a:t>
            </a:r>
          </a:p>
        </p:txBody>
      </p:sp>
      <p:sp>
        <p:nvSpPr>
          <p:cNvPr id="4" name="Slide Number Placeholder 3">
            <a:extLst>
              <a:ext uri="{FF2B5EF4-FFF2-40B4-BE49-F238E27FC236}">
                <a16:creationId xmlns:a16="http://schemas.microsoft.com/office/drawing/2014/main" id="{C79243D1-95A7-743A-4215-14BDAB8E1D3A}"/>
              </a:ext>
            </a:extLst>
          </p:cNvPr>
          <p:cNvSpPr>
            <a:spLocks noGrp="1"/>
          </p:cNvSpPr>
          <p:nvPr>
            <p:ph type="sldNum" sz="quarter" idx="10"/>
          </p:nvPr>
        </p:nvSpPr>
        <p:spPr/>
        <p:txBody>
          <a:bodyPr/>
          <a:lstStyle/>
          <a:p>
            <a:fld id="{448EACA5-4A10-C245-AACC-7BCD12649055}" type="slidenum">
              <a:rPr lang="en-US" smtClean="0"/>
              <a:pPr/>
              <a:t>48</a:t>
            </a:fld>
            <a:endParaRPr lang="en-US"/>
          </a:p>
        </p:txBody>
      </p:sp>
      <p:graphicFrame>
        <p:nvGraphicFramePr>
          <p:cNvPr id="6" name="Object 5">
            <a:hlinkClick r:id="" action="ppaction://ole?verb=0"/>
            <a:extLst>
              <a:ext uri="{FF2B5EF4-FFF2-40B4-BE49-F238E27FC236}">
                <a16:creationId xmlns:a16="http://schemas.microsoft.com/office/drawing/2014/main" id="{E9B9AC9B-5E3A-EFA8-03C6-906463C0CDB6}"/>
              </a:ext>
            </a:extLst>
          </p:cNvPr>
          <p:cNvGraphicFramePr>
            <a:graphicFrameLocks noChangeAspect="1"/>
          </p:cNvGraphicFramePr>
          <p:nvPr>
            <p:extLst>
              <p:ext uri="{D42A27DB-BD31-4B8C-83A1-F6EECF244321}">
                <p14:modId xmlns:p14="http://schemas.microsoft.com/office/powerpoint/2010/main" val="3014896907"/>
              </p:ext>
            </p:extLst>
          </p:nvPr>
        </p:nvGraphicFramePr>
        <p:xfrm>
          <a:off x="1012370" y="1671637"/>
          <a:ext cx="2340429" cy="2064128"/>
        </p:xfrm>
        <a:graphic>
          <a:graphicData uri="http://schemas.openxmlformats.org/presentationml/2006/ole">
            <mc:AlternateContent xmlns:mc="http://schemas.openxmlformats.org/markup-compatibility/2006">
              <mc:Choice xmlns:v="urn:schemas-microsoft-com:vml" Requires="v">
                <p:oleObj name="Presentation" showAsIcon="1" r:id="rId2" imgW="914597" imgH="806406" progId="PowerPoint.Show.12">
                  <p:embed/>
                </p:oleObj>
              </mc:Choice>
              <mc:Fallback>
                <p:oleObj name="Presentation" showAsIcon="1" r:id="rId2" imgW="914597" imgH="806406" progId="PowerPoint.Show.12">
                  <p:embed/>
                  <p:pic>
                    <p:nvPicPr>
                      <p:cNvPr id="6" name="Object 5">
                        <a:hlinkClick r:id="" action="ppaction://ole?verb=0"/>
                        <a:extLst>
                          <a:ext uri="{FF2B5EF4-FFF2-40B4-BE49-F238E27FC236}">
                            <a16:creationId xmlns:a16="http://schemas.microsoft.com/office/drawing/2014/main" id="{E9B9AC9B-5E3A-EFA8-03C6-906463C0CDB6}"/>
                          </a:ext>
                        </a:extLst>
                      </p:cNvPr>
                      <p:cNvPicPr/>
                      <p:nvPr/>
                    </p:nvPicPr>
                    <p:blipFill>
                      <a:blip r:embed="rId3"/>
                      <a:stretch>
                        <a:fillRect/>
                      </a:stretch>
                    </p:blipFill>
                    <p:spPr>
                      <a:xfrm>
                        <a:off x="1012370" y="1671637"/>
                        <a:ext cx="2340429" cy="2064128"/>
                      </a:xfrm>
                      <a:prstGeom prst="rect">
                        <a:avLst/>
                      </a:prstGeom>
                      <a:solidFill>
                        <a:schemeClr val="bg1"/>
                      </a:solidFill>
                    </p:spPr>
                  </p:pic>
                </p:oleObj>
              </mc:Fallback>
            </mc:AlternateContent>
          </a:graphicData>
        </a:graphic>
      </p:graphicFrame>
    </p:spTree>
    <p:extLst>
      <p:ext uri="{BB962C8B-B14F-4D97-AF65-F5344CB8AC3E}">
        <p14:creationId xmlns:p14="http://schemas.microsoft.com/office/powerpoint/2010/main" val="229523132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FE576EB-7B5D-1BF7-7623-D07D658CC2EA}"/>
              </a:ext>
            </a:extLst>
          </p:cNvPr>
          <p:cNvSpPr>
            <a:spLocks noGrp="1"/>
          </p:cNvSpPr>
          <p:nvPr>
            <p:ph type="title"/>
          </p:nvPr>
        </p:nvSpPr>
        <p:spPr>
          <a:xfrm>
            <a:off x="838200" y="365128"/>
            <a:ext cx="10515600" cy="614585"/>
          </a:xfrm>
        </p:spPr>
        <p:txBody>
          <a:bodyPr>
            <a:normAutofit/>
          </a:bodyPr>
          <a:lstStyle/>
          <a:p>
            <a:r>
              <a:rPr lang="en-GB" sz="3600" b="1" dirty="0"/>
              <a:t>Context</a:t>
            </a:r>
          </a:p>
        </p:txBody>
      </p:sp>
      <p:sp>
        <p:nvSpPr>
          <p:cNvPr id="5" name="Content Placeholder 4">
            <a:extLst>
              <a:ext uri="{FF2B5EF4-FFF2-40B4-BE49-F238E27FC236}">
                <a16:creationId xmlns:a16="http://schemas.microsoft.com/office/drawing/2014/main" id="{737FE72E-FB60-C5BC-8CD6-38090DADEE5C}"/>
              </a:ext>
            </a:extLst>
          </p:cNvPr>
          <p:cNvSpPr>
            <a:spLocks noGrp="1"/>
          </p:cNvSpPr>
          <p:nvPr>
            <p:ph idx="1"/>
          </p:nvPr>
        </p:nvSpPr>
        <p:spPr>
          <a:xfrm>
            <a:off x="838200" y="1208314"/>
            <a:ext cx="10515600" cy="5103584"/>
          </a:xfrm>
        </p:spPr>
        <p:txBody>
          <a:bodyPr>
            <a:noAutofit/>
          </a:bodyPr>
          <a:lstStyle/>
          <a:p>
            <a:pPr>
              <a:lnSpc>
                <a:spcPct val="100000"/>
              </a:lnSpc>
            </a:pPr>
            <a:r>
              <a:rPr lang="en-GB" sz="2000" dirty="0"/>
              <a:t>Summer 2023 saw the publication of Cumbria’s Local Skills Improvement Plan. Led by Cumbria Chamber, the LSIP built on an earlier trailblazer version published in 2022, setting out the key employer skills needs in Cumbria and the related actionable priorities for technical education that are required to respond to these needs. </a:t>
            </a:r>
          </a:p>
          <a:p>
            <a:pPr>
              <a:lnSpc>
                <a:spcPct val="100000"/>
              </a:lnSpc>
            </a:pPr>
            <a:r>
              <a:rPr lang="en-GB" sz="2000" dirty="0"/>
              <a:t>Evidence gathered from employers both before and after the publication of the LSIP points towards deepening skills shortages in the construction and engineering sectors in Cumberland. </a:t>
            </a:r>
          </a:p>
          <a:p>
            <a:pPr>
              <a:lnSpc>
                <a:spcPct val="100000"/>
              </a:lnSpc>
            </a:pPr>
            <a:r>
              <a:rPr lang="en-GB" sz="2000" dirty="0"/>
              <a:t>Difficulties filling vacancies in these sectors are nothing new. </a:t>
            </a:r>
            <a:r>
              <a:rPr lang="en-GB" sz="2000" dirty="0">
                <a:effectLst/>
                <a:latin typeface="Calibri" panose="020F0502020204030204" pitchFamily="34" charset="0"/>
                <a:ea typeface="Calibri" panose="020F0502020204030204" pitchFamily="34" charset="0"/>
                <a:cs typeface="Times New Roman" panose="02020603050405020304" pitchFamily="18" charset="0"/>
              </a:rPr>
              <a:t>But in recent times the lack of available skilled labour has reportedly become so acute that some employers state that they are considering relocating out of the area because they are not able to fill business-critical posts. </a:t>
            </a:r>
          </a:p>
          <a:p>
            <a:pPr>
              <a:lnSpc>
                <a:spcPct val="100000"/>
              </a:lnSpc>
            </a:pPr>
            <a:r>
              <a:rPr lang="en-GB" sz="2000" dirty="0"/>
              <a:t>Cumbria Chamber has started work with the ECITB and Britain’s Energy Coast Business Cluster (BECBC) to develop a collective response to the workforce recruitment and retention difficulties faced by engineering and construction employers in Cumberland.</a:t>
            </a:r>
          </a:p>
          <a:p>
            <a:pPr>
              <a:lnSpc>
                <a:spcPct val="100000"/>
              </a:lnSpc>
            </a:pPr>
            <a:r>
              <a:rPr lang="en-GB" sz="2000" dirty="0"/>
              <a:t>This includes a close working relationship with Cumberland Council, the new unitary authority created in shadow form in May 2022 before taking up its powers from April 2023. </a:t>
            </a:r>
          </a:p>
        </p:txBody>
      </p:sp>
      <p:sp>
        <p:nvSpPr>
          <p:cNvPr id="2" name="Slide Number Placeholder 1">
            <a:extLst>
              <a:ext uri="{FF2B5EF4-FFF2-40B4-BE49-F238E27FC236}">
                <a16:creationId xmlns:a16="http://schemas.microsoft.com/office/drawing/2014/main" id="{9731613D-A498-0248-73A1-B5AE8DF4DC09}"/>
              </a:ext>
            </a:extLst>
          </p:cNvPr>
          <p:cNvSpPr>
            <a:spLocks noGrp="1"/>
          </p:cNvSpPr>
          <p:nvPr>
            <p:ph type="sldNum" sz="quarter" idx="10"/>
          </p:nvPr>
        </p:nvSpPr>
        <p:spPr/>
        <p:txBody>
          <a:bodyPr/>
          <a:lstStyle/>
          <a:p>
            <a:fld id="{448EACA5-4A10-C245-AACC-7BCD12649055}" type="slidenum">
              <a:rPr lang="en-US" smtClean="0"/>
              <a:pPr/>
              <a:t>5</a:t>
            </a:fld>
            <a:endParaRPr lang="en-US"/>
          </a:p>
        </p:txBody>
      </p:sp>
    </p:spTree>
    <p:extLst>
      <p:ext uri="{BB962C8B-B14F-4D97-AF65-F5344CB8AC3E}">
        <p14:creationId xmlns:p14="http://schemas.microsoft.com/office/powerpoint/2010/main" val="247281182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6D9035-8238-2E12-6D87-63C6F75A280D}"/>
              </a:ext>
            </a:extLst>
          </p:cNvPr>
          <p:cNvSpPr>
            <a:spLocks noGrp="1"/>
          </p:cNvSpPr>
          <p:nvPr>
            <p:ph type="title"/>
          </p:nvPr>
        </p:nvSpPr>
        <p:spPr>
          <a:xfrm>
            <a:off x="838200" y="232228"/>
            <a:ext cx="10515600" cy="682172"/>
          </a:xfrm>
        </p:spPr>
        <p:txBody>
          <a:bodyPr>
            <a:normAutofit/>
          </a:bodyPr>
          <a:lstStyle/>
          <a:p>
            <a:r>
              <a:rPr lang="en-GB" sz="3600" b="1" dirty="0"/>
              <a:t>Purpose and approach</a:t>
            </a:r>
          </a:p>
        </p:txBody>
      </p:sp>
      <p:sp>
        <p:nvSpPr>
          <p:cNvPr id="3" name="Content Placeholder 2">
            <a:extLst>
              <a:ext uri="{FF2B5EF4-FFF2-40B4-BE49-F238E27FC236}">
                <a16:creationId xmlns:a16="http://schemas.microsoft.com/office/drawing/2014/main" id="{54E251C1-AA73-D5E6-4210-5D06FCBC6C76}"/>
              </a:ext>
            </a:extLst>
          </p:cNvPr>
          <p:cNvSpPr>
            <a:spLocks noGrp="1"/>
          </p:cNvSpPr>
          <p:nvPr>
            <p:ph idx="1"/>
          </p:nvPr>
        </p:nvSpPr>
        <p:spPr>
          <a:xfrm>
            <a:off x="838200" y="914401"/>
            <a:ext cx="10983686" cy="5798458"/>
          </a:xfrm>
        </p:spPr>
        <p:txBody>
          <a:bodyPr>
            <a:normAutofit/>
          </a:bodyPr>
          <a:lstStyle/>
          <a:p>
            <a:pPr marL="0" indent="0" fontAlgn="base">
              <a:lnSpc>
                <a:spcPct val="120000"/>
              </a:lnSpc>
              <a:spcBef>
                <a:spcPts val="0"/>
              </a:spcBef>
              <a:buNone/>
            </a:pPr>
            <a:r>
              <a:rPr lang="en-GB" sz="2000" dirty="0">
                <a:effectLst/>
                <a:ea typeface="Times New Roman" panose="02020603050405020304" pitchFamily="18" charset="0"/>
              </a:rPr>
              <a:t>The key purpose of this project is to </a:t>
            </a:r>
            <a:r>
              <a:rPr lang="en-GB" sz="2000" b="1" dirty="0">
                <a:effectLst/>
                <a:ea typeface="Times New Roman" panose="02020603050405020304" pitchFamily="18" charset="0"/>
                <a:cs typeface="Times New Roman" panose="02020603050405020304" pitchFamily="18" charset="0"/>
              </a:rPr>
              <a:t>further develop the evidence base around skills shortages in Cumberland</a:t>
            </a:r>
            <a:r>
              <a:rPr lang="en-GB" sz="2000" dirty="0">
                <a:effectLst/>
                <a:ea typeface="Times New Roman" panose="02020603050405020304" pitchFamily="18" charset="0"/>
                <a:cs typeface="Times New Roman" panose="02020603050405020304" pitchFamily="18" charset="0"/>
              </a:rPr>
              <a:t>, clarifying the scale and nature of the challenge, setting out the roadmap for action that will enable solutions to these challenges to be found.</a:t>
            </a:r>
          </a:p>
          <a:p>
            <a:pPr marL="0" indent="0" fontAlgn="base">
              <a:lnSpc>
                <a:spcPct val="120000"/>
              </a:lnSpc>
              <a:spcBef>
                <a:spcPts val="0"/>
              </a:spcBef>
              <a:buNone/>
            </a:pPr>
            <a:endParaRPr lang="en-GB" sz="2000" dirty="0">
              <a:ea typeface="Times New Roman" panose="02020603050405020304" pitchFamily="18" charset="0"/>
              <a:cs typeface="Times New Roman" panose="02020603050405020304" pitchFamily="18" charset="0"/>
            </a:endParaRPr>
          </a:p>
          <a:p>
            <a:pPr marL="0" indent="0" fontAlgn="base">
              <a:lnSpc>
                <a:spcPct val="120000"/>
              </a:lnSpc>
              <a:spcBef>
                <a:spcPts val="0"/>
              </a:spcBef>
              <a:buNone/>
            </a:pPr>
            <a:r>
              <a:rPr lang="en-GB" sz="2000" dirty="0">
                <a:effectLst/>
                <a:ea typeface="Times New Roman" panose="02020603050405020304" pitchFamily="18" charset="0"/>
                <a:cs typeface="Times New Roman" panose="02020603050405020304" pitchFamily="18" charset="0"/>
              </a:rPr>
              <a:t>The approach </a:t>
            </a:r>
            <a:r>
              <a:rPr lang="en-GB" sz="2000" dirty="0">
                <a:ea typeface="Times New Roman" panose="02020603050405020304" pitchFamily="18" charset="0"/>
                <a:cs typeface="Times New Roman" panose="02020603050405020304" pitchFamily="18" charset="0"/>
              </a:rPr>
              <a:t>to project delivery was built on three main stages of activity</a:t>
            </a:r>
            <a:r>
              <a:rPr lang="en-GB" sz="2000" dirty="0">
                <a:effectLst/>
                <a:ea typeface="Times New Roman" panose="02020603050405020304" pitchFamily="18" charset="0"/>
                <a:cs typeface="Times New Roman" panose="02020603050405020304" pitchFamily="18" charset="0"/>
              </a:rPr>
              <a:t>:</a:t>
            </a:r>
          </a:p>
          <a:p>
            <a:pPr marL="457200" indent="-457200" fontAlgn="base">
              <a:lnSpc>
                <a:spcPct val="120000"/>
              </a:lnSpc>
              <a:spcBef>
                <a:spcPts val="0"/>
              </a:spcBef>
              <a:buFont typeface="+mj-lt"/>
              <a:buAutoNum type="arabicPeriod"/>
            </a:pPr>
            <a:r>
              <a:rPr lang="en-GB" sz="2000" b="1" dirty="0">
                <a:effectLst/>
                <a:ea typeface="Times New Roman" panose="02020603050405020304" pitchFamily="18" charset="0"/>
                <a:cs typeface="Times New Roman" panose="02020603050405020304" pitchFamily="18" charset="0"/>
              </a:rPr>
              <a:t>Desktop data study</a:t>
            </a:r>
            <a:r>
              <a:rPr lang="en-GB" sz="2000" dirty="0">
                <a:effectLst/>
                <a:ea typeface="Times New Roman" panose="02020603050405020304" pitchFamily="18" charset="0"/>
                <a:cs typeface="Times New Roman" panose="02020603050405020304" pitchFamily="18" charset="0"/>
              </a:rPr>
              <a:t>, comprising a review of relevant documents and an extensive, detailed examination of data to identify labour market patterns and trends relating to both the supply of, and demand for, skilled workers in the construction and engineering sectors in Cumberland. </a:t>
            </a:r>
          </a:p>
          <a:p>
            <a:pPr marL="457200" indent="-457200" fontAlgn="base">
              <a:lnSpc>
                <a:spcPct val="120000"/>
              </a:lnSpc>
              <a:spcBef>
                <a:spcPts val="0"/>
              </a:spcBef>
              <a:buFont typeface="+mj-lt"/>
              <a:buAutoNum type="arabicPeriod"/>
            </a:pPr>
            <a:r>
              <a:rPr lang="en-GB" sz="2000" b="1" dirty="0">
                <a:ea typeface="Times New Roman" panose="02020603050405020304" pitchFamily="18" charset="0"/>
                <a:cs typeface="Times New Roman" panose="02020603050405020304" pitchFamily="18" charset="0"/>
              </a:rPr>
              <a:t>In-depth interviews </a:t>
            </a:r>
            <a:r>
              <a:rPr lang="en-GB" sz="2000" dirty="0">
                <a:ea typeface="Times New Roman" panose="02020603050405020304" pitchFamily="18" charset="0"/>
                <a:cs typeface="Times New Roman" panose="02020603050405020304" pitchFamily="18" charset="0"/>
              </a:rPr>
              <a:t>with key stakeholders spanning employers within both sectors; providers of post-16 and post-18 education and training; employer networks and local civic leaders. Interviews with 40 individuals at 35 organisations were completed, the majority of whom were employers in the construction or engineering sectors located in Cumberland.</a:t>
            </a:r>
          </a:p>
          <a:p>
            <a:pPr marL="457200" indent="-457200" fontAlgn="base">
              <a:lnSpc>
                <a:spcPct val="120000"/>
              </a:lnSpc>
              <a:spcBef>
                <a:spcPts val="0"/>
              </a:spcBef>
              <a:buFont typeface="+mj-lt"/>
              <a:buAutoNum type="arabicPeriod"/>
            </a:pPr>
            <a:r>
              <a:rPr lang="en-GB" sz="2000" b="1" dirty="0">
                <a:effectLst/>
                <a:ea typeface="Times New Roman" panose="02020603050405020304" pitchFamily="18" charset="0"/>
                <a:cs typeface="Times New Roman" panose="02020603050405020304" pitchFamily="18" charset="0"/>
              </a:rPr>
              <a:t>Analysis of the evidence </a:t>
            </a:r>
            <a:r>
              <a:rPr lang="en-GB" sz="2000" dirty="0">
                <a:effectLst/>
                <a:ea typeface="Times New Roman" panose="02020603050405020304" pitchFamily="18" charset="0"/>
                <a:cs typeface="Times New Roman" panose="02020603050405020304" pitchFamily="18" charset="0"/>
              </a:rPr>
              <a:t>to develop a set of key findings in consultation with Cumbria Chamber and the ECITB, from w</a:t>
            </a:r>
            <a:r>
              <a:rPr lang="en-GB" sz="2000" dirty="0">
                <a:ea typeface="Times New Roman" panose="02020603050405020304" pitchFamily="18" charset="0"/>
                <a:cs typeface="Times New Roman" panose="02020603050405020304" pitchFamily="18" charset="0"/>
              </a:rPr>
              <a:t>hich recommendations for action led by the Task Force are presented. </a:t>
            </a:r>
            <a:endParaRPr lang="en-GB" sz="2000" dirty="0">
              <a:effectLst/>
              <a:ea typeface="Times New Roman" panose="02020603050405020304" pitchFamily="18" charset="0"/>
            </a:endParaRPr>
          </a:p>
          <a:p>
            <a:pPr marL="0" indent="0">
              <a:lnSpc>
                <a:spcPct val="100000"/>
              </a:lnSpc>
              <a:buNone/>
            </a:pPr>
            <a:endParaRPr lang="en-GB" sz="2400" b="1" dirty="0"/>
          </a:p>
          <a:p>
            <a:pPr marL="0" indent="0">
              <a:lnSpc>
                <a:spcPct val="100000"/>
              </a:lnSpc>
              <a:buNone/>
            </a:pPr>
            <a:endParaRPr lang="en-GB" sz="2400" b="1" dirty="0"/>
          </a:p>
        </p:txBody>
      </p:sp>
      <p:sp>
        <p:nvSpPr>
          <p:cNvPr id="4" name="Slide Number Placeholder 3">
            <a:extLst>
              <a:ext uri="{FF2B5EF4-FFF2-40B4-BE49-F238E27FC236}">
                <a16:creationId xmlns:a16="http://schemas.microsoft.com/office/drawing/2014/main" id="{5C0F6149-7AE2-0C07-CCD1-65DC41FEA413}"/>
              </a:ext>
            </a:extLst>
          </p:cNvPr>
          <p:cNvSpPr>
            <a:spLocks noGrp="1"/>
          </p:cNvSpPr>
          <p:nvPr>
            <p:ph type="sldNum" sz="quarter" idx="10"/>
          </p:nvPr>
        </p:nvSpPr>
        <p:spPr/>
        <p:txBody>
          <a:bodyPr/>
          <a:lstStyle/>
          <a:p>
            <a:fld id="{448EACA5-4A10-C245-AACC-7BCD12649055}" type="slidenum">
              <a:rPr lang="en-US" smtClean="0"/>
              <a:pPr/>
              <a:t>6</a:t>
            </a:fld>
            <a:endParaRPr lang="en-US"/>
          </a:p>
        </p:txBody>
      </p:sp>
    </p:spTree>
    <p:extLst>
      <p:ext uri="{BB962C8B-B14F-4D97-AF65-F5344CB8AC3E}">
        <p14:creationId xmlns:p14="http://schemas.microsoft.com/office/powerpoint/2010/main" val="223690312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4121F6-C04A-02CE-A567-AD6432A9D960}"/>
              </a:ext>
            </a:extLst>
          </p:cNvPr>
          <p:cNvSpPr>
            <a:spLocks noGrp="1"/>
          </p:cNvSpPr>
          <p:nvPr>
            <p:ph type="title"/>
          </p:nvPr>
        </p:nvSpPr>
        <p:spPr>
          <a:xfrm>
            <a:off x="838200" y="180977"/>
            <a:ext cx="10515600" cy="744309"/>
          </a:xfrm>
        </p:spPr>
        <p:txBody>
          <a:bodyPr>
            <a:normAutofit/>
          </a:bodyPr>
          <a:lstStyle/>
          <a:p>
            <a:r>
              <a:rPr lang="en-GB" sz="3600" b="1" dirty="0"/>
              <a:t>Project governance and team</a:t>
            </a:r>
          </a:p>
        </p:txBody>
      </p:sp>
      <p:sp>
        <p:nvSpPr>
          <p:cNvPr id="3" name="Content Placeholder 2">
            <a:extLst>
              <a:ext uri="{FF2B5EF4-FFF2-40B4-BE49-F238E27FC236}">
                <a16:creationId xmlns:a16="http://schemas.microsoft.com/office/drawing/2014/main" id="{EE93A01A-6F64-D230-CD49-3B643B83FC47}"/>
              </a:ext>
            </a:extLst>
          </p:cNvPr>
          <p:cNvSpPr>
            <a:spLocks noGrp="1"/>
          </p:cNvSpPr>
          <p:nvPr>
            <p:ph idx="1"/>
          </p:nvPr>
        </p:nvSpPr>
        <p:spPr>
          <a:xfrm>
            <a:off x="838200" y="832304"/>
            <a:ext cx="10515600" cy="5381623"/>
          </a:xfrm>
          <a:noFill/>
        </p:spPr>
        <p:txBody>
          <a:bodyPr>
            <a:noAutofit/>
          </a:bodyPr>
          <a:lstStyle/>
          <a:p>
            <a:pPr marL="0" indent="0">
              <a:lnSpc>
                <a:spcPct val="100000"/>
              </a:lnSpc>
              <a:buNone/>
            </a:pPr>
            <a:r>
              <a:rPr lang="en-GB" sz="1900" dirty="0">
                <a:ea typeface="Times New Roman" panose="02020603050405020304" pitchFamily="18" charset="0"/>
              </a:rPr>
              <a:t>Following project inception, fortnightly meetings were held between the project team and the CEO of Cumbria Chamber (as the client) and the Head of Strategic Engagement (Nuclear) at the ECITB. This allowed the team to share emerging evidence, findings, review progress and shape recommendations. </a:t>
            </a:r>
          </a:p>
          <a:p>
            <a:pPr marL="0" indent="0">
              <a:lnSpc>
                <a:spcPct val="100000"/>
              </a:lnSpc>
              <a:buNone/>
            </a:pPr>
            <a:r>
              <a:rPr lang="en-GB" sz="1900" dirty="0">
                <a:ea typeface="Times New Roman" panose="02020603050405020304" pitchFamily="18" charset="0"/>
              </a:rPr>
              <a:t>The team of consultants that delivered the project between March and June 2024 comprised: </a:t>
            </a:r>
          </a:p>
          <a:p>
            <a:pPr>
              <a:lnSpc>
                <a:spcPct val="100000"/>
              </a:lnSpc>
            </a:pPr>
            <a:r>
              <a:rPr lang="en-GB" sz="1900" b="1" dirty="0"/>
              <a:t>Mike Smith OBE</a:t>
            </a:r>
            <a:r>
              <a:rPr lang="en-GB" sz="1900" dirty="0"/>
              <a:t>, who has over 35 years of experience working in technical and vocational training. Mike is a former board member at Cumbria LEP, ex-Chief Executive of Gen2, former chair of the Northern Skills Network. </a:t>
            </a:r>
          </a:p>
          <a:p>
            <a:pPr>
              <a:lnSpc>
                <a:spcPct val="100000"/>
              </a:lnSpc>
            </a:pPr>
            <a:r>
              <a:rPr lang="en-GB" sz="1900" b="1" dirty="0"/>
              <a:t>David Brennan</a:t>
            </a:r>
            <a:r>
              <a:rPr lang="en-GB" sz="1900" dirty="0"/>
              <a:t>, Director of Brennan Wilson Ltd. </a:t>
            </a:r>
            <a:r>
              <a:rPr lang="en-GB" sz="1900" dirty="0">
                <a:effectLst/>
                <a:latin typeface="Calibri" panose="020F0502020204030204" pitchFamily="34" charset="0"/>
                <a:ea typeface="Calibri" panose="020F0502020204030204" pitchFamily="34" charset="0"/>
                <a:cs typeface="Times New Roman" panose="02020603050405020304" pitchFamily="18" charset="0"/>
              </a:rPr>
              <a:t>David has over 30 years of senior experience in skills, employment, education and economic development; with previous roles in FE, Combined Authorities, Local Authorities, LEPs, NWDA and the Learning and Skills Council. </a:t>
            </a:r>
          </a:p>
          <a:p>
            <a:pPr>
              <a:lnSpc>
                <a:spcPct val="100000"/>
              </a:lnSpc>
            </a:pPr>
            <a:r>
              <a:rPr lang="en-GB" sz="1900" b="1" dirty="0">
                <a:latin typeface="Calibri" panose="020F0502020204030204" pitchFamily="34" charset="0"/>
                <a:ea typeface="Calibri" panose="020F0502020204030204" pitchFamily="34" charset="0"/>
                <a:cs typeface="Times New Roman" panose="02020603050405020304" pitchFamily="18" charset="0"/>
              </a:rPr>
              <a:t>Jake Morris</a:t>
            </a:r>
            <a:r>
              <a:rPr lang="en-GB" sz="1900" dirty="0">
                <a:latin typeface="Calibri" panose="020F0502020204030204" pitchFamily="34" charset="0"/>
                <a:ea typeface="Calibri" panose="020F0502020204030204" pitchFamily="34" charset="0"/>
                <a:cs typeface="Times New Roman" panose="02020603050405020304" pitchFamily="18" charset="0"/>
              </a:rPr>
              <a:t>, </a:t>
            </a:r>
            <a:r>
              <a:rPr lang="en-GB" sz="1900" dirty="0">
                <a:solidFill>
                  <a:srgbClr val="222222"/>
                </a:solidFill>
                <a:effectLst/>
                <a:latin typeface="Calibri" panose="020F0502020204030204" pitchFamily="34" charset="0"/>
                <a:ea typeface="Calibri" panose="020F0502020204030204" pitchFamily="34" charset="0"/>
              </a:rPr>
              <a:t>a Consultant at Think. Jake has held </a:t>
            </a:r>
            <a:r>
              <a:rPr lang="en-GB" sz="1900" dirty="0">
                <a:solidFill>
                  <a:srgbClr val="000000"/>
                </a:solidFill>
                <a:effectLst/>
                <a:latin typeface="Calibri" panose="020F0502020204030204" pitchFamily="34" charset="0"/>
                <a:ea typeface="Times New Roman" panose="02020603050405020304" pitchFamily="18" charset="0"/>
              </a:rPr>
              <a:t>policy advisory and stakeholder engagement positions in local government and employer representative bodies, including a leading Chamber of Commerce and the Confederation of British Industry. </a:t>
            </a:r>
          </a:p>
          <a:p>
            <a:pPr>
              <a:lnSpc>
                <a:spcPct val="100000"/>
              </a:lnSpc>
            </a:pPr>
            <a:r>
              <a:rPr lang="en-GB" sz="1900" b="1" dirty="0">
                <a:solidFill>
                  <a:srgbClr val="000000"/>
                </a:solidFill>
                <a:latin typeface="Calibri" panose="020F0502020204030204" pitchFamily="34" charset="0"/>
              </a:rPr>
              <a:t>James Farr (project lead)</a:t>
            </a:r>
            <a:r>
              <a:rPr lang="en-GB" sz="1900" dirty="0">
                <a:solidFill>
                  <a:srgbClr val="000000"/>
                </a:solidFill>
                <a:latin typeface="Calibri" panose="020F0502020204030204" pitchFamily="34" charset="0"/>
              </a:rPr>
              <a:t>, Director at Think, a specialist skills consultancy. James has worked as a consultant for nearly 10 years, prior to which he was chief officer with responsibility for employment and skills at New Economy, on behalf of Greater Manchester Combined Authority and LEP. </a:t>
            </a:r>
            <a:endParaRPr lang="en-GB" sz="1900" dirty="0"/>
          </a:p>
        </p:txBody>
      </p:sp>
      <p:sp>
        <p:nvSpPr>
          <p:cNvPr id="4" name="Slide Number Placeholder 3">
            <a:extLst>
              <a:ext uri="{FF2B5EF4-FFF2-40B4-BE49-F238E27FC236}">
                <a16:creationId xmlns:a16="http://schemas.microsoft.com/office/drawing/2014/main" id="{2C818FD5-1757-30C3-71A1-474AEE9A3CC4}"/>
              </a:ext>
            </a:extLst>
          </p:cNvPr>
          <p:cNvSpPr>
            <a:spLocks noGrp="1"/>
          </p:cNvSpPr>
          <p:nvPr>
            <p:ph type="sldNum" sz="quarter" idx="10"/>
          </p:nvPr>
        </p:nvSpPr>
        <p:spPr/>
        <p:txBody>
          <a:bodyPr/>
          <a:lstStyle/>
          <a:p>
            <a:fld id="{448EACA5-4A10-C245-AACC-7BCD12649055}" type="slidenum">
              <a:rPr lang="en-US" smtClean="0"/>
              <a:pPr/>
              <a:t>7</a:t>
            </a:fld>
            <a:endParaRPr lang="en-US"/>
          </a:p>
        </p:txBody>
      </p:sp>
    </p:spTree>
    <p:extLst>
      <p:ext uri="{BB962C8B-B14F-4D97-AF65-F5344CB8AC3E}">
        <p14:creationId xmlns:p14="http://schemas.microsoft.com/office/powerpoint/2010/main" val="354971185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DD751D-1309-40BB-BC47-AE78EC0D5DFA}"/>
              </a:ext>
            </a:extLst>
          </p:cNvPr>
          <p:cNvSpPr>
            <a:spLocks noGrp="1"/>
          </p:cNvSpPr>
          <p:nvPr>
            <p:ph type="title"/>
          </p:nvPr>
        </p:nvSpPr>
        <p:spPr/>
        <p:txBody>
          <a:bodyPr>
            <a:normAutofit/>
          </a:bodyPr>
          <a:lstStyle/>
          <a:p>
            <a:r>
              <a:rPr lang="en-GB" sz="4400" b="1" dirty="0"/>
              <a:t>3. Data review: Key facts</a:t>
            </a:r>
          </a:p>
        </p:txBody>
      </p:sp>
      <p:sp>
        <p:nvSpPr>
          <p:cNvPr id="3" name="Text Placeholder 2">
            <a:extLst>
              <a:ext uri="{FF2B5EF4-FFF2-40B4-BE49-F238E27FC236}">
                <a16:creationId xmlns:a16="http://schemas.microsoft.com/office/drawing/2014/main" id="{E2CA6520-ABDA-B765-D547-73971E5CBBA8}"/>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1F527894-55BF-1EF2-7897-7AB50990131E}"/>
              </a:ext>
            </a:extLst>
          </p:cNvPr>
          <p:cNvSpPr>
            <a:spLocks noGrp="1"/>
          </p:cNvSpPr>
          <p:nvPr>
            <p:ph type="sldNum" sz="quarter" idx="10"/>
          </p:nvPr>
        </p:nvSpPr>
        <p:spPr/>
        <p:txBody>
          <a:bodyPr/>
          <a:lstStyle/>
          <a:p>
            <a:fld id="{448EACA5-4A10-C245-AACC-7BCD12649055}" type="slidenum">
              <a:rPr lang="en-US" smtClean="0"/>
              <a:pPr/>
              <a:t>8</a:t>
            </a:fld>
            <a:endParaRPr lang="en-US"/>
          </a:p>
        </p:txBody>
      </p:sp>
    </p:spTree>
    <p:extLst>
      <p:ext uri="{BB962C8B-B14F-4D97-AF65-F5344CB8AC3E}">
        <p14:creationId xmlns:p14="http://schemas.microsoft.com/office/powerpoint/2010/main" val="425537976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6D9035-8238-2E12-6D87-63C6F75A280D}"/>
              </a:ext>
            </a:extLst>
          </p:cNvPr>
          <p:cNvSpPr>
            <a:spLocks noGrp="1"/>
          </p:cNvSpPr>
          <p:nvPr>
            <p:ph type="title"/>
          </p:nvPr>
        </p:nvSpPr>
        <p:spPr>
          <a:xfrm>
            <a:off x="772886" y="232229"/>
            <a:ext cx="10515600" cy="682172"/>
          </a:xfrm>
        </p:spPr>
        <p:txBody>
          <a:bodyPr>
            <a:normAutofit/>
          </a:bodyPr>
          <a:lstStyle/>
          <a:p>
            <a:r>
              <a:rPr lang="en-GB" sz="3600" b="1" dirty="0"/>
              <a:t>Overview</a:t>
            </a:r>
          </a:p>
        </p:txBody>
      </p:sp>
      <p:sp>
        <p:nvSpPr>
          <p:cNvPr id="3" name="Content Placeholder 2">
            <a:extLst>
              <a:ext uri="{FF2B5EF4-FFF2-40B4-BE49-F238E27FC236}">
                <a16:creationId xmlns:a16="http://schemas.microsoft.com/office/drawing/2014/main" id="{54E251C1-AA73-D5E6-4210-5D06FCBC6C76}"/>
              </a:ext>
            </a:extLst>
          </p:cNvPr>
          <p:cNvSpPr>
            <a:spLocks noGrp="1"/>
          </p:cNvSpPr>
          <p:nvPr>
            <p:ph idx="1"/>
          </p:nvPr>
        </p:nvSpPr>
        <p:spPr>
          <a:xfrm>
            <a:off x="838200" y="914401"/>
            <a:ext cx="10983686" cy="5798458"/>
          </a:xfrm>
        </p:spPr>
        <p:txBody>
          <a:bodyPr>
            <a:normAutofit/>
          </a:bodyPr>
          <a:lstStyle/>
          <a:p>
            <a:pPr marL="0" indent="0" fontAlgn="base">
              <a:lnSpc>
                <a:spcPct val="120000"/>
              </a:lnSpc>
              <a:spcBef>
                <a:spcPts val="0"/>
              </a:spcBef>
              <a:buNone/>
            </a:pPr>
            <a:r>
              <a:rPr lang="en-GB" sz="2000" dirty="0">
                <a:effectLst/>
                <a:ea typeface="Times New Roman" panose="02020603050405020304" pitchFamily="18" charset="0"/>
              </a:rPr>
              <a:t>The team undertook a detailed review of available data relating to the construction and engineering sectors in Cumberland. This </a:t>
            </a:r>
            <a:r>
              <a:rPr lang="en-GB" sz="2000" dirty="0">
                <a:ea typeface="Times New Roman" panose="02020603050405020304" pitchFamily="18" charset="0"/>
              </a:rPr>
              <a:t>encompassed information relating to:</a:t>
            </a:r>
          </a:p>
          <a:p>
            <a:pPr fontAlgn="base">
              <a:lnSpc>
                <a:spcPct val="120000"/>
              </a:lnSpc>
              <a:spcBef>
                <a:spcPts val="0"/>
              </a:spcBef>
            </a:pPr>
            <a:r>
              <a:rPr lang="en-GB" sz="2000" dirty="0">
                <a:ea typeface="Times New Roman" panose="02020603050405020304" pitchFamily="18" charset="0"/>
              </a:rPr>
              <a:t>Population and business base, such as Census data on working age residence; ONS population projections; employment by sector and location; business counts by size, etc</a:t>
            </a:r>
            <a:endParaRPr lang="en-GB" sz="2000" dirty="0">
              <a:effectLst/>
              <a:ea typeface="Times New Roman" panose="02020603050405020304" pitchFamily="18" charset="0"/>
            </a:endParaRPr>
          </a:p>
          <a:p>
            <a:pPr fontAlgn="base">
              <a:lnSpc>
                <a:spcPct val="120000"/>
              </a:lnSpc>
              <a:spcBef>
                <a:spcPts val="0"/>
              </a:spcBef>
            </a:pPr>
            <a:r>
              <a:rPr lang="en-GB" sz="2000" dirty="0">
                <a:effectLst/>
                <a:ea typeface="Times New Roman" panose="02020603050405020304" pitchFamily="18" charset="0"/>
              </a:rPr>
              <a:t>Labour demand, such as employment by occupation group;</a:t>
            </a:r>
            <a:r>
              <a:rPr lang="en-GB" sz="2000" dirty="0">
                <a:ea typeface="Times New Roman" panose="02020603050405020304" pitchFamily="18" charset="0"/>
              </a:rPr>
              <a:t> vacancy advertising trends; labour market forecasts; employee salaries; major project pipeline, etc</a:t>
            </a:r>
          </a:p>
          <a:p>
            <a:pPr fontAlgn="base">
              <a:lnSpc>
                <a:spcPct val="120000"/>
              </a:lnSpc>
              <a:spcBef>
                <a:spcPts val="0"/>
              </a:spcBef>
            </a:pPr>
            <a:r>
              <a:rPr lang="en-GB" sz="2000" dirty="0">
                <a:effectLst/>
                <a:ea typeface="Times New Roman" panose="02020603050405020304" pitchFamily="18" charset="0"/>
              </a:rPr>
              <a:t>Labour supply, </a:t>
            </a:r>
            <a:r>
              <a:rPr lang="en-GB" sz="2000" dirty="0">
                <a:ea typeface="Times New Roman" panose="02020603050405020304" pitchFamily="18" charset="0"/>
              </a:rPr>
              <a:t>including unemployment and economic inactivity patterns; current population skill levels; </a:t>
            </a:r>
          </a:p>
          <a:p>
            <a:pPr fontAlgn="base">
              <a:lnSpc>
                <a:spcPct val="120000"/>
              </a:lnSpc>
              <a:spcBef>
                <a:spcPts val="0"/>
              </a:spcBef>
            </a:pPr>
            <a:r>
              <a:rPr lang="en-GB" sz="2000" dirty="0">
                <a:effectLst/>
                <a:ea typeface="Times New Roman" panose="02020603050405020304" pitchFamily="18" charset="0"/>
              </a:rPr>
              <a:t>Education and training provision, including data relating to apprenticeships and adult skills delivery; higher education provision; post-18 learner destinations. </a:t>
            </a:r>
          </a:p>
          <a:p>
            <a:pPr marL="0" indent="0" fontAlgn="base">
              <a:lnSpc>
                <a:spcPct val="120000"/>
              </a:lnSpc>
              <a:spcBef>
                <a:spcPts val="0"/>
              </a:spcBef>
              <a:buNone/>
            </a:pPr>
            <a:endParaRPr lang="en-GB" sz="2000" dirty="0">
              <a:ea typeface="Times New Roman" panose="02020603050405020304" pitchFamily="18" charset="0"/>
            </a:endParaRPr>
          </a:p>
          <a:p>
            <a:pPr marL="0" indent="0" fontAlgn="base">
              <a:lnSpc>
                <a:spcPct val="120000"/>
              </a:lnSpc>
              <a:spcBef>
                <a:spcPts val="0"/>
              </a:spcBef>
              <a:buNone/>
            </a:pPr>
            <a:r>
              <a:rPr lang="en-GB" sz="2000" dirty="0">
                <a:effectLst/>
                <a:ea typeface="Times New Roman" panose="02020603050405020304" pitchFamily="18" charset="0"/>
              </a:rPr>
              <a:t>A detailed data review is available at Annex B. </a:t>
            </a:r>
          </a:p>
          <a:p>
            <a:pPr marL="0" indent="0" fontAlgn="base">
              <a:lnSpc>
                <a:spcPct val="120000"/>
              </a:lnSpc>
              <a:spcBef>
                <a:spcPts val="0"/>
              </a:spcBef>
              <a:buNone/>
            </a:pPr>
            <a:endParaRPr lang="en-GB" sz="2000" dirty="0">
              <a:ea typeface="Times New Roman" panose="02020603050405020304" pitchFamily="18" charset="0"/>
            </a:endParaRPr>
          </a:p>
          <a:p>
            <a:pPr marL="0" indent="0" fontAlgn="base">
              <a:lnSpc>
                <a:spcPct val="120000"/>
              </a:lnSpc>
              <a:spcBef>
                <a:spcPts val="0"/>
              </a:spcBef>
              <a:buNone/>
            </a:pPr>
            <a:r>
              <a:rPr lang="en-GB" sz="2000" dirty="0">
                <a:effectLst/>
                <a:ea typeface="Times New Roman" panose="02020603050405020304" pitchFamily="18" charset="0"/>
              </a:rPr>
              <a:t>The key facts from this review are summarised in the following slides. </a:t>
            </a:r>
          </a:p>
          <a:p>
            <a:pPr marL="0" indent="0">
              <a:lnSpc>
                <a:spcPct val="100000"/>
              </a:lnSpc>
              <a:buNone/>
            </a:pPr>
            <a:endParaRPr lang="en-GB" sz="2400" b="1" dirty="0"/>
          </a:p>
          <a:p>
            <a:pPr marL="0" indent="0">
              <a:lnSpc>
                <a:spcPct val="100000"/>
              </a:lnSpc>
              <a:buNone/>
            </a:pPr>
            <a:endParaRPr lang="en-GB" sz="2400" b="1" dirty="0"/>
          </a:p>
        </p:txBody>
      </p:sp>
      <p:sp>
        <p:nvSpPr>
          <p:cNvPr id="4" name="Slide Number Placeholder 3">
            <a:extLst>
              <a:ext uri="{FF2B5EF4-FFF2-40B4-BE49-F238E27FC236}">
                <a16:creationId xmlns:a16="http://schemas.microsoft.com/office/drawing/2014/main" id="{5C0F6149-7AE2-0C07-CCD1-65DC41FEA413}"/>
              </a:ext>
            </a:extLst>
          </p:cNvPr>
          <p:cNvSpPr>
            <a:spLocks noGrp="1"/>
          </p:cNvSpPr>
          <p:nvPr>
            <p:ph type="sldNum" sz="quarter" idx="10"/>
          </p:nvPr>
        </p:nvSpPr>
        <p:spPr/>
        <p:txBody>
          <a:bodyPr/>
          <a:lstStyle/>
          <a:p>
            <a:fld id="{448EACA5-4A10-C245-AACC-7BCD12649055}" type="slidenum">
              <a:rPr lang="en-US" smtClean="0"/>
              <a:pPr/>
              <a:t>9</a:t>
            </a:fld>
            <a:endParaRPr lang="en-US"/>
          </a:p>
        </p:txBody>
      </p:sp>
    </p:spTree>
    <p:extLst>
      <p:ext uri="{BB962C8B-B14F-4D97-AF65-F5344CB8AC3E}">
        <p14:creationId xmlns:p14="http://schemas.microsoft.com/office/powerpoint/2010/main" val="4104209272"/>
      </p:ext>
    </p:extLst>
  </p:cSld>
  <p:clrMapOvr>
    <a:masterClrMapping/>
  </p:clrMapOvr>
</p:sld>
</file>

<file path=ppt/theme/theme1.xml><?xml version="1.0" encoding="utf-8"?>
<a:theme xmlns:a="http://schemas.openxmlformats.org/drawingml/2006/main" name="1_Office Theme">
  <a:themeElements>
    <a:clrScheme name="Think Colours">
      <a:dk1>
        <a:srgbClr val="312D4D"/>
      </a:dk1>
      <a:lt1>
        <a:srgbClr val="FFFFFF"/>
      </a:lt1>
      <a:dk2>
        <a:srgbClr val="312D4D"/>
      </a:dk2>
      <a:lt2>
        <a:srgbClr val="E6F8FE"/>
      </a:lt2>
      <a:accent1>
        <a:srgbClr val="25C6FE"/>
      </a:accent1>
      <a:accent2>
        <a:srgbClr val="EA691F"/>
      </a:accent2>
      <a:accent3>
        <a:srgbClr val="A5A5A5"/>
      </a:accent3>
      <a:accent4>
        <a:srgbClr val="FFC000"/>
      </a:accent4>
      <a:accent5>
        <a:srgbClr val="5B9BD5"/>
      </a:accent5>
      <a:accent6>
        <a:srgbClr val="70AD47"/>
      </a:accent6>
      <a:hlink>
        <a:srgbClr val="0563C1"/>
      </a:hlink>
      <a:folHlink>
        <a:srgbClr val="954F7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hink Powerpoint Presentaion Template - Plain - 2021_v01  -  Read-Only" id="{6449CDD3-BAA5-42C3-8489-85B8A8228FB1}" vid="{F6016561-7AC4-4560-B339-E9B1B825217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Narrow"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Narrow"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Narrow"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Narrow"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Narrow"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6.xml><?xml version="1.0" encoding="utf-8"?>
<a:themeOverride xmlns:a="http://schemas.openxmlformats.org/drawingml/2006/main">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Narrow"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7.xml><?xml version="1.0" encoding="utf-8"?>
<a:themeOverride xmlns:a="http://schemas.openxmlformats.org/drawingml/2006/main">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Narrow"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ee7ca11b-7ec8-49a3-9ff3-0c5b0df85c29" xsi:nil="true"/>
    <lcf76f155ced4ddcb4097134ff3c332f xmlns="b7d1a4b9-58fa-40be-a5a7-03958b77414e">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4171C0A2C65A65489EC01735097C6F85" ma:contentTypeVersion="18" ma:contentTypeDescription="Create a new document." ma:contentTypeScope="" ma:versionID="29eb58b02785fd2334079fd15beb69e6">
  <xsd:schema xmlns:xsd="http://www.w3.org/2001/XMLSchema" xmlns:xs="http://www.w3.org/2001/XMLSchema" xmlns:p="http://schemas.microsoft.com/office/2006/metadata/properties" xmlns:ns2="b7d1a4b9-58fa-40be-a5a7-03958b77414e" xmlns:ns3="ee7ca11b-7ec8-49a3-9ff3-0c5b0df85c29" targetNamespace="http://schemas.microsoft.com/office/2006/metadata/properties" ma:root="true" ma:fieldsID="89f8a673cc9dbd68e59644d22d836aa4" ns2:_="" ns3:_="">
    <xsd:import namespace="b7d1a4b9-58fa-40be-a5a7-03958b77414e"/>
    <xsd:import namespace="ee7ca11b-7ec8-49a3-9ff3-0c5b0df85c29"/>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DateTaken" minOccurs="0"/>
                <xsd:element ref="ns2:MediaServiceAutoTags" minOccurs="0"/>
                <xsd:element ref="ns2:MediaServiceLocation" minOccurs="0"/>
                <xsd:element ref="ns2:MediaServiceOCR"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SearchPropertie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7d1a4b9-58fa-40be-a5a7-03958b77414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Tags" ma:index="15" nillable="true" ma:displayName="Tags" ma:internalName="MediaServiceAutoTags" ma:readOnly="true">
      <xsd:simpleType>
        <xsd:restriction base="dms:Text"/>
      </xsd:simpleType>
    </xsd:element>
    <xsd:element name="MediaServiceLocation" ma:index="16" nillable="true" ma:displayName="Location" ma:internalName="MediaServiceLocation"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4a394f2d-48c5-4588-a514-e28f5ce2ed3a" ma:termSetId="09814cd3-568e-fe90-9814-8d621ff8fb84" ma:anchorId="fba54fb3-c3e1-fe81-a776-ca4b69148c4d" ma:open="true" ma:isKeyword="false">
      <xsd:complexType>
        <xsd:sequence>
          <xsd:element ref="pc:Terms" minOccurs="0" maxOccurs="1"/>
        </xsd:sequence>
      </xsd:complexType>
    </xsd:element>
    <xsd:element name="MediaServiceSearchProperties" ma:index="24" nillable="true" ma:displayName="MediaServiceSearchProperties" ma:hidden="true" ma:internalName="MediaServiceSearchProperties" ma:readOnly="true">
      <xsd:simpleType>
        <xsd:restriction base="dms:Note"/>
      </xsd:simpleType>
    </xsd:element>
    <xsd:element name="MediaServiceObjectDetectorVersions" ma:index="25"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ee7ca11b-7ec8-49a3-9ff3-0c5b0df85c29"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6aa87ba6-2f57-40c2-a331-bd0c38bbea37}" ma:internalName="TaxCatchAll" ma:showField="CatchAllData" ma:web="ee7ca11b-7ec8-49a3-9ff3-0c5b0df85c29">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7D59051B-B81F-4FC9-A5ED-800C136012A1}">
  <ds:schemaRefs>
    <ds:schemaRef ds:uri="http://schemas.microsoft.com/sharepoint/v3/contenttype/forms"/>
  </ds:schemaRefs>
</ds:datastoreItem>
</file>

<file path=customXml/itemProps2.xml><?xml version="1.0" encoding="utf-8"?>
<ds:datastoreItem xmlns:ds="http://schemas.openxmlformats.org/officeDocument/2006/customXml" ds:itemID="{AA961868-D6C7-4E36-AA1E-8A163DF425AD}">
  <ds:schemaRefs>
    <ds:schemaRef ds:uri="2a94675e-7c67-40ba-bfca-9168eda41d68"/>
    <ds:schemaRef ds:uri="0feeca39-16d9-45a3-99de-c74886dfa239"/>
    <ds:schemaRef ds:uri="http://schemas.microsoft.com/office/2006/metadata/properties"/>
    <ds:schemaRef ds:uri="http://www.w3.org/XML/1998/namespace"/>
    <ds:schemaRef ds:uri="http://schemas.microsoft.com/office/infopath/2007/PartnerControls"/>
    <ds:schemaRef ds:uri="http://purl.org/dc/terms/"/>
    <ds:schemaRef ds:uri="http://schemas.microsoft.com/office/2006/documentManagement/types"/>
    <ds:schemaRef ds:uri="http://schemas.openxmlformats.org/package/2006/metadata/core-properties"/>
    <ds:schemaRef ds:uri="http://purl.org/dc/dcmitype/"/>
    <ds:schemaRef ds:uri="http://purl.org/dc/elements/1.1/"/>
    <ds:schemaRef ds:uri="b89ab90e-8a18-4906-a1d0-7526e7f2165d"/>
    <ds:schemaRef ds:uri="d6b6f835-a640-41d5-9414-6f228fe4b7e7"/>
  </ds:schemaRefs>
</ds:datastoreItem>
</file>

<file path=customXml/itemProps3.xml><?xml version="1.0" encoding="utf-8"?>
<ds:datastoreItem xmlns:ds="http://schemas.openxmlformats.org/officeDocument/2006/customXml" ds:itemID="{D7551D85-A437-43C9-BD02-BD4472755E17}"/>
</file>

<file path=docProps/app.xml><?xml version="1.0" encoding="utf-8"?>
<Properties xmlns="http://schemas.openxmlformats.org/officeDocument/2006/extended-properties" xmlns:vt="http://schemas.openxmlformats.org/officeDocument/2006/docPropsVTypes">
  <TotalTime>0</TotalTime>
  <Words>7302</Words>
  <Application>Microsoft Office PowerPoint</Application>
  <PresentationFormat>Widescreen</PresentationFormat>
  <Paragraphs>422</Paragraphs>
  <Slides>48</Slides>
  <Notes>2</Notes>
  <HiddenSlides>0</HiddenSlides>
  <MMClips>0</MMClips>
  <ScaleCrop>false</ScaleCrop>
  <HeadingPairs>
    <vt:vector size="4" baseType="variant">
      <vt:variant>
        <vt:lpstr>Theme</vt:lpstr>
      </vt:variant>
      <vt:variant>
        <vt:i4>1</vt:i4>
      </vt:variant>
      <vt:variant>
        <vt:lpstr>Slide Titles</vt:lpstr>
      </vt:variant>
      <vt:variant>
        <vt:i4>48</vt:i4>
      </vt:variant>
    </vt:vector>
  </HeadingPairs>
  <TitlesOfParts>
    <vt:vector size="49" baseType="lpstr">
      <vt:lpstr>1_Office Theme</vt:lpstr>
      <vt:lpstr>Cumbria Chamber of Commerce  Engineering and Construction Employment Task Force: Evidence Base</vt:lpstr>
      <vt:lpstr>Contents</vt:lpstr>
      <vt:lpstr>1. Summary</vt:lpstr>
      <vt:lpstr>2. Context and approach</vt:lpstr>
      <vt:lpstr>Context</vt:lpstr>
      <vt:lpstr>Purpose and approach</vt:lpstr>
      <vt:lpstr>Project governance and team</vt:lpstr>
      <vt:lpstr>3. Data review: Key facts</vt:lpstr>
      <vt:lpstr>Overview</vt:lpstr>
      <vt:lpstr>1. Cumberland’s population is older than average and its working age population is in long-term decline.  Copeland saw the largest percentage fall in population in NW England between 2011 and 2021. Population declines in Cumberland are steepest in the 40-49 age bracket – the number of 40-44s in Copeland fell 33% between 2011 and 2021 (England -8%); the figure for Allerdale was -32%, Carlisle -21%.  </vt:lpstr>
      <vt:lpstr>PowerPoint Presentation</vt:lpstr>
      <vt:lpstr>3. Manufacturing (including engineering) and construction play a much more important role in Cumberland’s labour market than is the case for England. </vt:lpstr>
      <vt:lpstr>4. Forecasts suggest labour demand will be driven by the need to replace staff who are leaving the workforce, especially at higher levels. Significant new major projects may increase this demand.</vt:lpstr>
      <vt:lpstr>5. Cumbria is on course to have more jobs than working age residents.</vt:lpstr>
      <vt:lpstr>6. Employee jobs in the former Copeland district are on average better paid than any other local authority in England except the City of London. </vt:lpstr>
      <vt:lpstr>7. Unemployment is below national benchmarks but not for young people in some areas of Cumberland or the very long term unemployed</vt:lpstr>
      <vt:lpstr>8. Economic inactivity in Cumberland is below at national average levels except in Copeland. Long-term sickness accounts for a high and rising share of this number. </vt:lpstr>
      <vt:lpstr>9. A low proportion of people in Cumberland hold higher level qualifications. </vt:lpstr>
      <vt:lpstr>10. Apprenticeship volumes are high and appear relatively stable, pandemic aside. Starts in engineering and manufacturing out-number those in construction by around 2:1 </vt:lpstr>
      <vt:lpstr>11. Most non-apprenticeship learning aims in construction and engineering are at level 2. </vt:lpstr>
      <vt:lpstr>12. More young people are choosing to go to university at age 18 and locally, the University of Cumbria is the dominant HE provider. </vt:lpstr>
      <vt:lpstr>4. Interview feedback</vt:lpstr>
      <vt:lpstr>Overview</vt:lpstr>
      <vt:lpstr>Interview feedback – skills shortages and their impact</vt:lpstr>
      <vt:lpstr>Interview feedback – skills shortages and their impact</vt:lpstr>
      <vt:lpstr>Interview feedback – education and training provision</vt:lpstr>
      <vt:lpstr>Interview feedback – education and training provision (2)</vt:lpstr>
      <vt:lpstr>Interview feedback – attracting and retaining talent in Cumberland</vt:lpstr>
      <vt:lpstr>Interview feedback – other points</vt:lpstr>
      <vt:lpstr>5. Analysis and recommendations</vt:lpstr>
      <vt:lpstr>Overview</vt:lpstr>
      <vt:lpstr>Findings</vt:lpstr>
      <vt:lpstr>PowerPoint Presentation</vt:lpstr>
      <vt:lpstr>Findings (2)</vt:lpstr>
      <vt:lpstr>Five priorities to address Cumberland’s skills shortages</vt:lpstr>
      <vt:lpstr>Priority 1: Establish public/private leadership and ownership of the labour market challenges facing Cumberland</vt:lpstr>
      <vt:lpstr>Priority 2: Enable more out of work residents to enter and remain in work, boosting labour supply</vt:lpstr>
      <vt:lpstr>Priority 3: Enhance recruitment and retention, including stemming problematic talent attraction practices</vt:lpstr>
      <vt:lpstr>Priority 4: A new era of collaboration in education and training delivery</vt:lpstr>
      <vt:lpstr>Priority 4: A new era of collaboration in education and training delivery (cont..)</vt:lpstr>
      <vt:lpstr>Priority 5: Develop a Cumberland proposition to attract and retain talent </vt:lpstr>
      <vt:lpstr>Annex A: Best Practice Case studies</vt:lpstr>
      <vt:lpstr>PowerPoint Presentation</vt:lpstr>
      <vt:lpstr>Case Study No. 2 – James Walker </vt:lpstr>
      <vt:lpstr>Case Study No. 3 – Morgan Sindall Infrastructure</vt:lpstr>
      <vt:lpstr>Case study 4: ECITB Work Ready</vt:lpstr>
      <vt:lpstr>Annex B: Data review</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Cumberland Eng &amp; Construction Final Report</dc:title>
  <dc:creator>James Farr</dc:creator>
  <cp:lastModifiedBy>Suzanne Caldwell</cp:lastModifiedBy>
  <cp:revision>10</cp:revision>
  <cp:lastPrinted>2024-06-03T09:46:04Z</cp:lastPrinted>
  <dcterms:created xsi:type="dcterms:W3CDTF">2024-04-12T07:46:30Z</dcterms:created>
  <dcterms:modified xsi:type="dcterms:W3CDTF">2025-06-16T11:34:48Z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0x0101004171C0A2C65A65489EC01735097C6F85</vt:lpwstr>
  </property>
  <property fmtid="{D5CDD505-2E9C-101B-9397-08002B2CF9AE}" pid="3" name="MediaServiceImageTags">
    <vt:lpwstr/>
  </property>
</Properties>
</file>